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1"/>
  </p:notesMasterIdLst>
  <p:sldIdLst>
    <p:sldId id="256" r:id="rId2"/>
    <p:sldId id="274" r:id="rId3"/>
    <p:sldId id="265" r:id="rId4"/>
    <p:sldId id="275" r:id="rId5"/>
    <p:sldId id="276" r:id="rId6"/>
    <p:sldId id="280" r:id="rId7"/>
    <p:sldId id="281" r:id="rId8"/>
    <p:sldId id="277" r:id="rId9"/>
    <p:sldId id="278" r:id="rId10"/>
    <p:sldId id="257" r:id="rId11"/>
    <p:sldId id="261" r:id="rId12"/>
    <p:sldId id="262" r:id="rId13"/>
    <p:sldId id="258" r:id="rId14"/>
    <p:sldId id="260" r:id="rId15"/>
    <p:sldId id="263" r:id="rId16"/>
    <p:sldId id="271" r:id="rId17"/>
    <p:sldId id="264" r:id="rId18"/>
    <p:sldId id="279" r:id="rId19"/>
    <p:sldId id="28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483" autoAdjust="0"/>
    <p:restoredTop sz="86395" autoAdjust="0"/>
  </p:normalViewPr>
  <p:slideViewPr>
    <p:cSldViewPr snapToGrid="0">
      <p:cViewPr>
        <p:scale>
          <a:sx n="72" d="100"/>
          <a:sy n="72" d="100"/>
        </p:scale>
        <p:origin x="206" y="67"/>
      </p:cViewPr>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2015</a:t>
            </a:r>
            <a:r>
              <a:rPr lang="en-US" baseline="0"/>
              <a:t> County Road Revenue - $911,589,992</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8812-4E12-A8D3-539CD5F7324A}"/>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8812-4E12-A8D3-539CD5F7324A}"/>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8812-4E12-A8D3-539CD5F7324A}"/>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8812-4E12-A8D3-539CD5F7324A}"/>
              </c:ext>
            </c:extLst>
          </c:dPt>
          <c:dLbls>
            <c:dLbl>
              <c:idx val="0"/>
              <c:layout>
                <c:manualLayout>
                  <c:x val="0.10334346504559271"/>
                  <c:y val="1.0362694300518135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8812-4E12-A8D3-539CD5F7324A}"/>
                </c:ext>
              </c:extLst>
            </c:dLbl>
            <c:dLbl>
              <c:idx val="1"/>
              <c:layout>
                <c:manualLayout>
                  <c:x val="0.11037330910559257"/>
                  <c:y val="-6.2302669483387745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8812-4E12-A8D3-539CD5F7324A}"/>
                </c:ext>
              </c:extLst>
            </c:dLbl>
            <c:dLbl>
              <c:idx val="2"/>
              <c:layout>
                <c:manualLayout>
                  <c:x val="-7.3076923076923081E-2"/>
                  <c:y val="5.2845528455284556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8812-4E12-A8D3-539CD5F7324A}"/>
                </c:ext>
              </c:extLst>
            </c:dLbl>
            <c:dLbl>
              <c:idx val="3"/>
              <c:layout>
                <c:manualLayout>
                  <c:x val="-0.11752786220871331"/>
                  <c:y val="2.4179620034542316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8812-4E12-A8D3-539CD5F7324A}"/>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Sheet1!$A$1:$D$1</c:f>
              <c:strCache>
                <c:ptCount val="4"/>
                <c:pt idx="0">
                  <c:v>Construction Expenditure</c:v>
                </c:pt>
                <c:pt idx="1">
                  <c:v>Maintenance Expenditure</c:v>
                </c:pt>
                <c:pt idx="2">
                  <c:v>Admin. &amp; Oper. Expenditure</c:v>
                </c:pt>
                <c:pt idx="3">
                  <c:v>Other Expenditure</c:v>
                </c:pt>
              </c:strCache>
            </c:strRef>
          </c:cat>
          <c:val>
            <c:numRef>
              <c:f>Sheet1!$A$2:$D$2</c:f>
              <c:numCache>
                <c:formatCode>"$"#,##0</c:formatCode>
                <c:ptCount val="4"/>
                <c:pt idx="0">
                  <c:v>227002000</c:v>
                </c:pt>
                <c:pt idx="1">
                  <c:v>359366000</c:v>
                </c:pt>
                <c:pt idx="2">
                  <c:v>163300000</c:v>
                </c:pt>
                <c:pt idx="3">
                  <c:v>130415400</c:v>
                </c:pt>
              </c:numCache>
            </c:numRef>
          </c:val>
          <c:extLst>
            <c:ext xmlns:c16="http://schemas.microsoft.com/office/drawing/2014/chart" uri="{C3380CC4-5D6E-409C-BE32-E72D297353CC}">
              <c16:uniqueId val="{00000008-8812-4E12-A8D3-539CD5F7324A}"/>
            </c:ext>
          </c:extLst>
        </c:ser>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v>Centerline Miles</c:v>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cat>
            <c:strRef>
              <c:f>(Sheet1!$A$9,Sheet1!$A$12,Sheet1!$A$13,Sheet1!$A$14)</c:f>
              <c:strCache>
                <c:ptCount val="4"/>
                <c:pt idx="0">
                  <c:v>State Total</c:v>
                </c:pt>
                <c:pt idx="1">
                  <c:v>City</c:v>
                </c:pt>
                <c:pt idx="2">
                  <c:v>County</c:v>
                </c:pt>
                <c:pt idx="3">
                  <c:v>Other</c:v>
                </c:pt>
              </c:strCache>
            </c:strRef>
          </c:cat>
          <c:val>
            <c:numRef>
              <c:f>(Sheet1!$C$9,Sheet1!$C$12,Sheet1!$C$13,Sheet1!$C$14)</c:f>
              <c:numCache>
                <c:formatCode>0.00%</c:formatCode>
                <c:ptCount val="4"/>
                <c:pt idx="0">
                  <c:v>8.7999999999999995E-2</c:v>
                </c:pt>
                <c:pt idx="1">
                  <c:v>0.21199999999999999</c:v>
                </c:pt>
                <c:pt idx="2">
                  <c:v>0.48799999999999999</c:v>
                </c:pt>
                <c:pt idx="3">
                  <c:v>0.21199999999999999</c:v>
                </c:pt>
              </c:numCache>
            </c:numRef>
          </c:val>
          <c:extLst>
            <c:ext xmlns:c16="http://schemas.microsoft.com/office/drawing/2014/chart" uri="{C3380CC4-5D6E-409C-BE32-E72D297353CC}">
              <c16:uniqueId val="{00000000-AB5F-468C-94FD-CAF2A355B00F}"/>
            </c:ext>
          </c:extLst>
        </c:ser>
        <c:ser>
          <c:idx val="1"/>
          <c:order val="1"/>
          <c:tx>
            <c:v>VMT</c:v>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invertIfNegative val="0"/>
          <c:cat>
            <c:strRef>
              <c:f>(Sheet1!$A$9,Sheet1!$A$12,Sheet1!$A$13,Sheet1!$A$14)</c:f>
              <c:strCache>
                <c:ptCount val="4"/>
                <c:pt idx="0">
                  <c:v>State Total</c:v>
                </c:pt>
                <c:pt idx="1">
                  <c:v>City</c:v>
                </c:pt>
                <c:pt idx="2">
                  <c:v>County</c:v>
                </c:pt>
                <c:pt idx="3">
                  <c:v>Other</c:v>
                </c:pt>
              </c:strCache>
            </c:strRef>
          </c:cat>
          <c:val>
            <c:numRef>
              <c:f>(Sheet1!$H$9,Sheet1!$H$12,Sheet1!$H$13,Sheet1!$H$14)</c:f>
              <c:numCache>
                <c:formatCode>0.00%</c:formatCode>
                <c:ptCount val="4"/>
                <c:pt idx="0">
                  <c:v>0.56200000000000006</c:v>
                </c:pt>
                <c:pt idx="1">
                  <c:v>0.26300000000000001</c:v>
                </c:pt>
                <c:pt idx="2">
                  <c:v>0.16</c:v>
                </c:pt>
                <c:pt idx="3">
                  <c:v>1.4E-2</c:v>
                </c:pt>
              </c:numCache>
            </c:numRef>
          </c:val>
          <c:extLst>
            <c:ext xmlns:c16="http://schemas.microsoft.com/office/drawing/2014/chart" uri="{C3380CC4-5D6E-409C-BE32-E72D297353CC}">
              <c16:uniqueId val="{00000001-AB5F-468C-94FD-CAF2A355B00F}"/>
            </c:ext>
          </c:extLst>
        </c:ser>
        <c:ser>
          <c:idx val="2"/>
          <c:order val="2"/>
          <c:tx>
            <c:v>Fatal/Serious</c:v>
          </c:t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invertIfNegative val="0"/>
          <c:cat>
            <c:strRef>
              <c:f>(Sheet1!$A$9,Sheet1!$A$12,Sheet1!$A$13,Sheet1!$A$14)</c:f>
              <c:strCache>
                <c:ptCount val="4"/>
                <c:pt idx="0">
                  <c:v>State Total</c:v>
                </c:pt>
                <c:pt idx="1">
                  <c:v>City</c:v>
                </c:pt>
                <c:pt idx="2">
                  <c:v>County</c:v>
                </c:pt>
                <c:pt idx="3">
                  <c:v>Other</c:v>
                </c:pt>
              </c:strCache>
            </c:strRef>
          </c:cat>
          <c:val>
            <c:numRef>
              <c:f>(Sheet1!$M$9,Sheet1!$M$12,Sheet1!$M$13,Sheet1!$M$14)</c:f>
              <c:numCache>
                <c:formatCode>0.00%</c:formatCode>
                <c:ptCount val="4"/>
                <c:pt idx="0">
                  <c:v>0.3913816081741448</c:v>
                </c:pt>
                <c:pt idx="1">
                  <c:v>0.35228787205686363</c:v>
                </c:pt>
                <c:pt idx="2">
                  <c:v>0.23900488671701467</c:v>
                </c:pt>
                <c:pt idx="3">
                  <c:v>1.7325633051976898E-2</c:v>
                </c:pt>
              </c:numCache>
            </c:numRef>
          </c:val>
          <c:extLst>
            <c:ext xmlns:c16="http://schemas.microsoft.com/office/drawing/2014/chart" uri="{C3380CC4-5D6E-409C-BE32-E72D297353CC}">
              <c16:uniqueId val="{00000002-AB5F-468C-94FD-CAF2A355B00F}"/>
            </c:ext>
          </c:extLst>
        </c:ser>
        <c:dLbls>
          <c:showLegendKey val="0"/>
          <c:showVal val="0"/>
          <c:showCatName val="0"/>
          <c:showSerName val="0"/>
          <c:showPercent val="0"/>
          <c:showBubbleSize val="0"/>
        </c:dLbls>
        <c:gapWidth val="150"/>
        <c:axId val="514612760"/>
        <c:axId val="514622272"/>
      </c:barChart>
      <c:lineChart>
        <c:grouping val="stacked"/>
        <c:varyColors val="0"/>
        <c:ser>
          <c:idx val="3"/>
          <c:order val="3"/>
          <c:tx>
            <c:v>Fatal/Serious per VMT</c:v>
          </c:tx>
          <c:spPr>
            <a:ln w="15875" cap="rnd">
              <a:solidFill>
                <a:srgbClr val="FF0000"/>
              </a:solidFill>
              <a:round/>
            </a:ln>
            <a:effectLst/>
          </c:spPr>
          <c:marker>
            <c:symbol val="circle"/>
            <c:size val="5"/>
            <c:spPr>
              <a:solidFill>
                <a:schemeClr val="bg1"/>
              </a:solidFill>
              <a:ln w="9525" cap="flat" cmpd="sng" algn="ctr">
                <a:solidFill>
                  <a:srgbClr val="FF0000"/>
                </a:solidFill>
                <a:round/>
              </a:ln>
              <a:effectLst/>
            </c:spPr>
          </c:marker>
          <c:dLbls>
            <c:dLbl>
              <c:idx val="0"/>
              <c:layout>
                <c:manualLayout>
                  <c:x val="-4.4871794871794872E-2"/>
                  <c:y val="4.718217562254249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AB5F-468C-94FD-CAF2A355B00F}"/>
                </c:ext>
              </c:extLst>
            </c:dLbl>
            <c:dLbl>
              <c:idx val="1"/>
              <c:layout>
                <c:manualLayout>
                  <c:x val="-9.4311818449750347E-3"/>
                  <c:y val="2.892263195950831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AB5F-468C-94FD-CAF2A355B00F}"/>
                </c:ext>
              </c:extLst>
            </c:dLbl>
            <c:dLbl>
              <c:idx val="2"/>
              <c:layout>
                <c:manualLayout>
                  <c:x val="-3.9493068174170538E-2"/>
                  <c:y val="-4.410811033941858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AB5F-468C-94FD-CAF2A355B00F}"/>
                </c:ext>
              </c:extLst>
            </c:dLbl>
            <c:numFmt formatCode="#,##0.00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val>
            <c:numRef>
              <c:f>(Sheet1!$N$9,Sheet1!$N$12,Sheet1!$N$13,Sheet1!$N$14)</c:f>
              <c:numCache>
                <c:formatCode>0.00%</c:formatCode>
                <c:ptCount val="4"/>
                <c:pt idx="0">
                  <c:v>2.5739912934233208E-2</c:v>
                </c:pt>
                <c:pt idx="1">
                  <c:v>4.9516078676241027E-2</c:v>
                </c:pt>
                <c:pt idx="2">
                  <c:v>5.5264509501797635E-2</c:v>
                </c:pt>
                <c:pt idx="3">
                  <c:v>4.4673539518900345E-2</c:v>
                </c:pt>
              </c:numCache>
            </c:numRef>
          </c:val>
          <c:smooth val="0"/>
          <c:extLst>
            <c:ext xmlns:c16="http://schemas.microsoft.com/office/drawing/2014/chart" uri="{C3380CC4-5D6E-409C-BE32-E72D297353CC}">
              <c16:uniqueId val="{0000000B-AB5F-468C-94FD-CAF2A355B00F}"/>
            </c:ext>
          </c:extLst>
        </c:ser>
        <c:dLbls>
          <c:showLegendKey val="0"/>
          <c:showVal val="0"/>
          <c:showCatName val="0"/>
          <c:showSerName val="0"/>
          <c:showPercent val="0"/>
          <c:showBubbleSize val="0"/>
        </c:dLbls>
        <c:marker val="1"/>
        <c:smooth val="0"/>
        <c:axId val="514621288"/>
        <c:axId val="514615056"/>
      </c:lineChart>
      <c:catAx>
        <c:axId val="514612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en-US"/>
          </a:p>
        </c:txPr>
        <c:crossAx val="514622272"/>
        <c:crosses val="autoZero"/>
        <c:auto val="1"/>
        <c:lblAlgn val="ctr"/>
        <c:lblOffset val="100"/>
        <c:noMultiLvlLbl val="0"/>
      </c:catAx>
      <c:valAx>
        <c:axId val="51462227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514612760"/>
        <c:crosses val="autoZero"/>
        <c:crossBetween val="between"/>
      </c:valAx>
      <c:valAx>
        <c:axId val="514615056"/>
        <c:scaling>
          <c:orientation val="minMax"/>
          <c:max val="6.0000000000000012E-2"/>
        </c:scaling>
        <c:delete val="0"/>
        <c:axPos val="r"/>
        <c:numFmt formatCode="#,##0.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514621288"/>
        <c:crosses val="max"/>
        <c:crossBetween val="between"/>
      </c:valAx>
      <c:catAx>
        <c:axId val="514621288"/>
        <c:scaling>
          <c:orientation val="minMax"/>
        </c:scaling>
        <c:delete val="1"/>
        <c:axPos val="b"/>
        <c:majorTickMark val="none"/>
        <c:minorTickMark val="none"/>
        <c:tickLblPos val="nextTo"/>
        <c:crossAx val="514615056"/>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dirty="0"/>
              <a:t>Project Costs</a:t>
            </a:r>
          </a:p>
          <a:p>
            <a:pPr>
              <a:defRPr/>
            </a:pPr>
            <a:r>
              <a:rPr lang="en-US" sz="2400" dirty="0"/>
              <a:t>$750,000</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AFC8-4E3F-AAAD-B10A9F47DB2D}"/>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AFC8-4E3F-AAAD-B10A9F47DB2D}"/>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AFC8-4E3F-AAAD-B10A9F47DB2D}"/>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AFC8-4E3F-AAAD-B10A9F47DB2D}"/>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Sheet1!$E$5:$E$8</c:f>
              <c:strCache>
                <c:ptCount val="4"/>
                <c:pt idx="0">
                  <c:v>Software Licenses</c:v>
                </c:pt>
                <c:pt idx="1">
                  <c:v>Professional Services</c:v>
                </c:pt>
                <c:pt idx="2">
                  <c:v>Training</c:v>
                </c:pt>
                <c:pt idx="3">
                  <c:v>Internal Resources</c:v>
                </c:pt>
              </c:strCache>
            </c:strRef>
          </c:cat>
          <c:val>
            <c:numRef>
              <c:f>Sheet1!$G$5:$G$8</c:f>
              <c:numCache>
                <c:formatCode>0%</c:formatCode>
                <c:ptCount val="4"/>
                <c:pt idx="0">
                  <c:v>0.53333333333333333</c:v>
                </c:pt>
                <c:pt idx="1">
                  <c:v>0.33333333333333331</c:v>
                </c:pt>
                <c:pt idx="2">
                  <c:v>6.6666666666666666E-2</c:v>
                </c:pt>
                <c:pt idx="3">
                  <c:v>6.6666666666666666E-2</c:v>
                </c:pt>
              </c:numCache>
            </c:numRef>
          </c:val>
          <c:extLst>
            <c:ext xmlns:c16="http://schemas.microsoft.com/office/drawing/2014/chart" uri="{C3380CC4-5D6E-409C-BE32-E72D297353CC}">
              <c16:uniqueId val="{00000008-AFC8-4E3F-AAAD-B10A9F47DB2D}"/>
            </c:ext>
          </c:extLst>
        </c:ser>
        <c:dLbls>
          <c:showLegendKey val="0"/>
          <c:showVal val="0"/>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25">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75000"/>
            <a:lumOff val="25000"/>
          </a:schemeClr>
        </a:solidFill>
      </a:ln>
    </cs:spPr>
  </cs:downBar>
  <cs:dropLine>
    <cs:lnRef idx="0"/>
    <cs:fillRef idx="0"/>
    <cs:effectRef idx="0"/>
    <cs:fontRef idx="minor">
      <a:schemeClr val="dk1"/>
    </cs:fontRef>
    <cs:spPr>
      <a:ln w="9525">
        <a:solidFill>
          <a:schemeClr val="tx1">
            <a:lumMod val="75000"/>
            <a:lumOff val="25000"/>
          </a:schemeClr>
        </a:solidFill>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75000"/>
            <a:lumOff val="2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F3997F-FF43-429A-A5E6-22130D16ECB6}"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en-US"/>
        </a:p>
      </dgm:t>
    </dgm:pt>
    <dgm:pt modelId="{757956C6-206B-4CEA-9D6F-004476A1AB80}">
      <dgm:prSet phldrT="[Text]"/>
      <dgm:spPr>
        <a:solidFill>
          <a:srgbClr val="E46C0A"/>
        </a:solidFill>
      </dgm:spPr>
      <dgm:t>
        <a:bodyPr/>
        <a:lstStyle/>
        <a:p>
          <a:endParaRPr lang="en-US" dirty="0"/>
        </a:p>
      </dgm:t>
    </dgm:pt>
    <dgm:pt modelId="{45291051-A988-41EA-82E0-5F5070638F5D}" type="parTrans" cxnId="{1238F21E-4D4A-4336-B6C6-55A0E0B10336}">
      <dgm:prSet/>
      <dgm:spPr/>
      <dgm:t>
        <a:bodyPr/>
        <a:lstStyle/>
        <a:p>
          <a:endParaRPr lang="en-US"/>
        </a:p>
      </dgm:t>
    </dgm:pt>
    <dgm:pt modelId="{AD7C3369-1FBA-4E66-A4AA-447E674503E4}" type="sibTrans" cxnId="{1238F21E-4D4A-4336-B6C6-55A0E0B10336}">
      <dgm:prSet/>
      <dgm:spPr/>
      <dgm:t>
        <a:bodyPr/>
        <a:lstStyle/>
        <a:p>
          <a:endParaRPr lang="en-US"/>
        </a:p>
      </dgm:t>
    </dgm:pt>
    <dgm:pt modelId="{7121E657-22BD-4DCA-AFFE-163EE7634DDE}">
      <dgm:prSet phldrT="[Text]"/>
      <dgm:spPr>
        <a:solidFill>
          <a:srgbClr val="1F497D"/>
        </a:solidFill>
      </dgm:spPr>
      <dgm:t>
        <a:bodyPr/>
        <a:lstStyle/>
        <a:p>
          <a:endParaRPr lang="en-US" dirty="0"/>
        </a:p>
      </dgm:t>
    </dgm:pt>
    <dgm:pt modelId="{452E586A-B806-44A4-B125-8591749DA493}" type="parTrans" cxnId="{56F79EE6-1637-401E-9172-A503812DD86F}">
      <dgm:prSet/>
      <dgm:spPr/>
      <dgm:t>
        <a:bodyPr/>
        <a:lstStyle/>
        <a:p>
          <a:endParaRPr lang="en-US"/>
        </a:p>
      </dgm:t>
    </dgm:pt>
    <dgm:pt modelId="{96573091-C185-4A35-B353-C81C20400C57}" type="sibTrans" cxnId="{56F79EE6-1637-401E-9172-A503812DD86F}">
      <dgm:prSet/>
      <dgm:spPr/>
      <dgm:t>
        <a:bodyPr/>
        <a:lstStyle/>
        <a:p>
          <a:endParaRPr lang="en-US"/>
        </a:p>
      </dgm:t>
    </dgm:pt>
    <dgm:pt modelId="{8380E2BD-9141-416C-8733-769325F7F975}">
      <dgm:prSet phldrT="[Text]"/>
      <dgm:spPr>
        <a:solidFill>
          <a:srgbClr val="C0504D"/>
        </a:solidFill>
      </dgm:spPr>
      <dgm:t>
        <a:bodyPr/>
        <a:lstStyle/>
        <a:p>
          <a:endParaRPr lang="en-US" dirty="0"/>
        </a:p>
      </dgm:t>
    </dgm:pt>
    <dgm:pt modelId="{E18ACBA7-7F3B-4969-9E04-0A6764BB7359}" type="parTrans" cxnId="{A45E7CC7-B096-48D7-A3BE-323AFD2F2572}">
      <dgm:prSet/>
      <dgm:spPr/>
      <dgm:t>
        <a:bodyPr/>
        <a:lstStyle/>
        <a:p>
          <a:endParaRPr lang="en-US"/>
        </a:p>
      </dgm:t>
    </dgm:pt>
    <dgm:pt modelId="{A39A305C-9EDD-45A1-A41A-4C97CC7B4BD8}" type="sibTrans" cxnId="{A45E7CC7-B096-48D7-A3BE-323AFD2F2572}">
      <dgm:prSet/>
      <dgm:spPr/>
      <dgm:t>
        <a:bodyPr/>
        <a:lstStyle/>
        <a:p>
          <a:endParaRPr lang="en-US"/>
        </a:p>
      </dgm:t>
    </dgm:pt>
    <dgm:pt modelId="{7F91624A-C947-4125-83A6-00907CFA74E9}" type="pres">
      <dgm:prSet presAssocID="{44F3997F-FF43-429A-A5E6-22130D16ECB6}" presName="linear" presStyleCnt="0">
        <dgm:presLayoutVars>
          <dgm:dir/>
          <dgm:resizeHandles val="exact"/>
        </dgm:presLayoutVars>
      </dgm:prSet>
      <dgm:spPr/>
      <dgm:t>
        <a:bodyPr/>
        <a:lstStyle/>
        <a:p>
          <a:endParaRPr lang="en-US"/>
        </a:p>
      </dgm:t>
    </dgm:pt>
    <dgm:pt modelId="{E84FD000-6833-4E91-8FF0-432C8DA1D429}" type="pres">
      <dgm:prSet presAssocID="{757956C6-206B-4CEA-9D6F-004476A1AB80}" presName="comp" presStyleCnt="0"/>
      <dgm:spPr/>
    </dgm:pt>
    <dgm:pt modelId="{719FAF15-0059-4973-BE9B-C053B688705A}" type="pres">
      <dgm:prSet presAssocID="{757956C6-206B-4CEA-9D6F-004476A1AB80}" presName="box" presStyleLbl="node1" presStyleIdx="0" presStyleCnt="3"/>
      <dgm:spPr/>
      <dgm:t>
        <a:bodyPr/>
        <a:lstStyle/>
        <a:p>
          <a:endParaRPr lang="en-US"/>
        </a:p>
      </dgm:t>
    </dgm:pt>
    <dgm:pt modelId="{59456904-D219-4A79-A436-E3C9EA2F9FF5}" type="pres">
      <dgm:prSet presAssocID="{757956C6-206B-4CEA-9D6F-004476A1AB80}" presName="img" presStyleLbl="fgImgPlace1" presStyleIdx="0" presStyleCnt="3"/>
      <dgm:spPr>
        <a:blipFill rotWithShape="0">
          <a:blip xmlns:r="http://schemas.openxmlformats.org/officeDocument/2006/relationships" r:embed="rId1"/>
          <a:stretch>
            <a:fillRect/>
          </a:stretch>
        </a:blipFill>
      </dgm:spPr>
    </dgm:pt>
    <dgm:pt modelId="{37A41772-A75C-413C-97E5-B75E59018975}" type="pres">
      <dgm:prSet presAssocID="{757956C6-206B-4CEA-9D6F-004476A1AB80}" presName="text" presStyleLbl="node1" presStyleIdx="0" presStyleCnt="3">
        <dgm:presLayoutVars>
          <dgm:bulletEnabled val="1"/>
        </dgm:presLayoutVars>
      </dgm:prSet>
      <dgm:spPr/>
      <dgm:t>
        <a:bodyPr/>
        <a:lstStyle/>
        <a:p>
          <a:endParaRPr lang="en-US"/>
        </a:p>
      </dgm:t>
    </dgm:pt>
    <dgm:pt modelId="{88DD61DE-63F0-4C04-B3BB-605975429A57}" type="pres">
      <dgm:prSet presAssocID="{AD7C3369-1FBA-4E66-A4AA-447E674503E4}" presName="spacer" presStyleCnt="0"/>
      <dgm:spPr/>
    </dgm:pt>
    <dgm:pt modelId="{593F95D4-062C-4417-9E44-071D77325CF5}" type="pres">
      <dgm:prSet presAssocID="{7121E657-22BD-4DCA-AFFE-163EE7634DDE}" presName="comp" presStyleCnt="0"/>
      <dgm:spPr/>
    </dgm:pt>
    <dgm:pt modelId="{FD911EC9-DF6E-4A79-AFF3-DC78B4C88152}" type="pres">
      <dgm:prSet presAssocID="{7121E657-22BD-4DCA-AFFE-163EE7634DDE}" presName="box" presStyleLbl="node1" presStyleIdx="1" presStyleCnt="3"/>
      <dgm:spPr/>
      <dgm:t>
        <a:bodyPr/>
        <a:lstStyle/>
        <a:p>
          <a:endParaRPr lang="en-US"/>
        </a:p>
      </dgm:t>
    </dgm:pt>
    <dgm:pt modelId="{DC698108-4D73-479A-9D03-5DEDD51F920A}" type="pres">
      <dgm:prSet presAssocID="{7121E657-22BD-4DCA-AFFE-163EE7634DDE}" presName="img" presStyleLbl="fgImgPlace1" presStyleIdx="1" presStyleCnt="3"/>
      <dgm:spPr>
        <a:blipFill rotWithShape="0">
          <a:blip xmlns:r="http://schemas.openxmlformats.org/officeDocument/2006/relationships" r:embed="rId2"/>
          <a:stretch>
            <a:fillRect/>
          </a:stretch>
        </a:blipFill>
      </dgm:spPr>
    </dgm:pt>
    <dgm:pt modelId="{44ACB2C0-647D-4415-96D1-4F27BCC7A8D5}" type="pres">
      <dgm:prSet presAssocID="{7121E657-22BD-4DCA-AFFE-163EE7634DDE}" presName="text" presStyleLbl="node1" presStyleIdx="1" presStyleCnt="3">
        <dgm:presLayoutVars>
          <dgm:bulletEnabled val="1"/>
        </dgm:presLayoutVars>
      </dgm:prSet>
      <dgm:spPr/>
      <dgm:t>
        <a:bodyPr/>
        <a:lstStyle/>
        <a:p>
          <a:endParaRPr lang="en-US"/>
        </a:p>
      </dgm:t>
    </dgm:pt>
    <dgm:pt modelId="{C0E29DC3-FB25-4C98-82B0-DC707B1ACF79}" type="pres">
      <dgm:prSet presAssocID="{96573091-C185-4A35-B353-C81C20400C57}" presName="spacer" presStyleCnt="0"/>
      <dgm:spPr/>
    </dgm:pt>
    <dgm:pt modelId="{25617752-8BC7-4F3D-8FCB-B613D0FE6F0A}" type="pres">
      <dgm:prSet presAssocID="{8380E2BD-9141-416C-8733-769325F7F975}" presName="comp" presStyleCnt="0"/>
      <dgm:spPr/>
    </dgm:pt>
    <dgm:pt modelId="{D6EF4027-99B1-4BEC-8010-CD3F65471A8E}" type="pres">
      <dgm:prSet presAssocID="{8380E2BD-9141-416C-8733-769325F7F975}" presName="box" presStyleLbl="node1" presStyleIdx="2" presStyleCnt="3"/>
      <dgm:spPr/>
      <dgm:t>
        <a:bodyPr/>
        <a:lstStyle/>
        <a:p>
          <a:endParaRPr lang="en-US"/>
        </a:p>
      </dgm:t>
    </dgm:pt>
    <dgm:pt modelId="{95F3FCE6-AD65-4CAF-9CBD-2FD51A90C886}" type="pres">
      <dgm:prSet presAssocID="{8380E2BD-9141-416C-8733-769325F7F975}" presName="img" presStyleLbl="fgImgPlace1" presStyleIdx="2" presStyleCnt="3"/>
      <dgm:spPr>
        <a:blipFill rotWithShape="0">
          <a:blip xmlns:r="http://schemas.openxmlformats.org/officeDocument/2006/relationships" r:embed="rId3"/>
          <a:stretch>
            <a:fillRect/>
          </a:stretch>
        </a:blipFill>
      </dgm:spPr>
    </dgm:pt>
    <dgm:pt modelId="{C218ECFA-B7E1-4A90-8F66-F63EDCFBFF3C}" type="pres">
      <dgm:prSet presAssocID="{8380E2BD-9141-416C-8733-769325F7F975}" presName="text" presStyleLbl="node1" presStyleIdx="2" presStyleCnt="3">
        <dgm:presLayoutVars>
          <dgm:bulletEnabled val="1"/>
        </dgm:presLayoutVars>
      </dgm:prSet>
      <dgm:spPr/>
      <dgm:t>
        <a:bodyPr/>
        <a:lstStyle/>
        <a:p>
          <a:endParaRPr lang="en-US"/>
        </a:p>
      </dgm:t>
    </dgm:pt>
  </dgm:ptLst>
  <dgm:cxnLst>
    <dgm:cxn modelId="{56F79EE6-1637-401E-9172-A503812DD86F}" srcId="{44F3997F-FF43-429A-A5E6-22130D16ECB6}" destId="{7121E657-22BD-4DCA-AFFE-163EE7634DDE}" srcOrd="1" destOrd="0" parTransId="{452E586A-B806-44A4-B125-8591749DA493}" sibTransId="{96573091-C185-4A35-B353-C81C20400C57}"/>
    <dgm:cxn modelId="{5FA0ED58-3176-4AEB-AC7F-33634C775A9C}" type="presOf" srcId="{8380E2BD-9141-416C-8733-769325F7F975}" destId="{D6EF4027-99B1-4BEC-8010-CD3F65471A8E}" srcOrd="0" destOrd="0" presId="urn:microsoft.com/office/officeart/2005/8/layout/vList4#1"/>
    <dgm:cxn modelId="{2E639959-4F99-4378-9247-022099384CB4}" type="presOf" srcId="{44F3997F-FF43-429A-A5E6-22130D16ECB6}" destId="{7F91624A-C947-4125-83A6-00907CFA74E9}" srcOrd="0" destOrd="0" presId="urn:microsoft.com/office/officeart/2005/8/layout/vList4#1"/>
    <dgm:cxn modelId="{0B6B6619-9890-43D9-B217-99847D0152EE}" type="presOf" srcId="{7121E657-22BD-4DCA-AFFE-163EE7634DDE}" destId="{FD911EC9-DF6E-4A79-AFF3-DC78B4C88152}" srcOrd="0" destOrd="0" presId="urn:microsoft.com/office/officeart/2005/8/layout/vList4#1"/>
    <dgm:cxn modelId="{1238F21E-4D4A-4336-B6C6-55A0E0B10336}" srcId="{44F3997F-FF43-429A-A5E6-22130D16ECB6}" destId="{757956C6-206B-4CEA-9D6F-004476A1AB80}" srcOrd="0" destOrd="0" parTransId="{45291051-A988-41EA-82E0-5F5070638F5D}" sibTransId="{AD7C3369-1FBA-4E66-A4AA-447E674503E4}"/>
    <dgm:cxn modelId="{928A9C7B-25E0-4EB2-941E-C9170A03096D}" type="presOf" srcId="{757956C6-206B-4CEA-9D6F-004476A1AB80}" destId="{37A41772-A75C-413C-97E5-B75E59018975}" srcOrd="1" destOrd="0" presId="urn:microsoft.com/office/officeart/2005/8/layout/vList4#1"/>
    <dgm:cxn modelId="{A45E7CC7-B096-48D7-A3BE-323AFD2F2572}" srcId="{44F3997F-FF43-429A-A5E6-22130D16ECB6}" destId="{8380E2BD-9141-416C-8733-769325F7F975}" srcOrd="2" destOrd="0" parTransId="{E18ACBA7-7F3B-4969-9E04-0A6764BB7359}" sibTransId="{A39A305C-9EDD-45A1-A41A-4C97CC7B4BD8}"/>
    <dgm:cxn modelId="{10E01BDB-DAA7-40BC-A558-729802EEC73B}" type="presOf" srcId="{757956C6-206B-4CEA-9D6F-004476A1AB80}" destId="{719FAF15-0059-4973-BE9B-C053B688705A}" srcOrd="0" destOrd="0" presId="urn:microsoft.com/office/officeart/2005/8/layout/vList4#1"/>
    <dgm:cxn modelId="{74A0E4F1-E8E9-45D0-BD2C-1282CE17AAD6}" type="presOf" srcId="{8380E2BD-9141-416C-8733-769325F7F975}" destId="{C218ECFA-B7E1-4A90-8F66-F63EDCFBFF3C}" srcOrd="1" destOrd="0" presId="urn:microsoft.com/office/officeart/2005/8/layout/vList4#1"/>
    <dgm:cxn modelId="{4F14F5F1-FFB7-4E82-812F-2B4E8AB0CCE0}" type="presOf" srcId="{7121E657-22BD-4DCA-AFFE-163EE7634DDE}" destId="{44ACB2C0-647D-4415-96D1-4F27BCC7A8D5}" srcOrd="1" destOrd="0" presId="urn:microsoft.com/office/officeart/2005/8/layout/vList4#1"/>
    <dgm:cxn modelId="{3E2F7DDC-8E78-4372-B163-9AA3E71AE774}" type="presParOf" srcId="{7F91624A-C947-4125-83A6-00907CFA74E9}" destId="{E84FD000-6833-4E91-8FF0-432C8DA1D429}" srcOrd="0" destOrd="0" presId="urn:microsoft.com/office/officeart/2005/8/layout/vList4#1"/>
    <dgm:cxn modelId="{F4BCD95E-D006-4939-A696-A7AC5F8C1BE8}" type="presParOf" srcId="{E84FD000-6833-4E91-8FF0-432C8DA1D429}" destId="{719FAF15-0059-4973-BE9B-C053B688705A}" srcOrd="0" destOrd="0" presId="urn:microsoft.com/office/officeart/2005/8/layout/vList4#1"/>
    <dgm:cxn modelId="{69EA15E2-E7F9-4060-B518-CAA6E4D3F4E0}" type="presParOf" srcId="{E84FD000-6833-4E91-8FF0-432C8DA1D429}" destId="{59456904-D219-4A79-A436-E3C9EA2F9FF5}" srcOrd="1" destOrd="0" presId="urn:microsoft.com/office/officeart/2005/8/layout/vList4#1"/>
    <dgm:cxn modelId="{5718D3FF-B58A-485A-A890-5A270A0FBB8F}" type="presParOf" srcId="{E84FD000-6833-4E91-8FF0-432C8DA1D429}" destId="{37A41772-A75C-413C-97E5-B75E59018975}" srcOrd="2" destOrd="0" presId="urn:microsoft.com/office/officeart/2005/8/layout/vList4#1"/>
    <dgm:cxn modelId="{B124C092-3B68-4160-AC40-CAF9CB3264C8}" type="presParOf" srcId="{7F91624A-C947-4125-83A6-00907CFA74E9}" destId="{88DD61DE-63F0-4C04-B3BB-605975429A57}" srcOrd="1" destOrd="0" presId="urn:microsoft.com/office/officeart/2005/8/layout/vList4#1"/>
    <dgm:cxn modelId="{6DA54293-B816-4E31-9BBA-3065002977D2}" type="presParOf" srcId="{7F91624A-C947-4125-83A6-00907CFA74E9}" destId="{593F95D4-062C-4417-9E44-071D77325CF5}" srcOrd="2" destOrd="0" presId="urn:microsoft.com/office/officeart/2005/8/layout/vList4#1"/>
    <dgm:cxn modelId="{4498908E-66EC-47D8-8FBC-6A97B75DEB62}" type="presParOf" srcId="{593F95D4-062C-4417-9E44-071D77325CF5}" destId="{FD911EC9-DF6E-4A79-AFF3-DC78B4C88152}" srcOrd="0" destOrd="0" presId="urn:microsoft.com/office/officeart/2005/8/layout/vList4#1"/>
    <dgm:cxn modelId="{0D9D3608-8DB4-4670-84F3-7055FB645DD3}" type="presParOf" srcId="{593F95D4-062C-4417-9E44-071D77325CF5}" destId="{DC698108-4D73-479A-9D03-5DEDD51F920A}" srcOrd="1" destOrd="0" presId="urn:microsoft.com/office/officeart/2005/8/layout/vList4#1"/>
    <dgm:cxn modelId="{FACD05D2-1F23-4AA4-9CF8-E559E4D7F16F}" type="presParOf" srcId="{593F95D4-062C-4417-9E44-071D77325CF5}" destId="{44ACB2C0-647D-4415-96D1-4F27BCC7A8D5}" srcOrd="2" destOrd="0" presId="urn:microsoft.com/office/officeart/2005/8/layout/vList4#1"/>
    <dgm:cxn modelId="{7CBE0168-28AB-448F-A756-C5CED88C0ABA}" type="presParOf" srcId="{7F91624A-C947-4125-83A6-00907CFA74E9}" destId="{C0E29DC3-FB25-4C98-82B0-DC707B1ACF79}" srcOrd="3" destOrd="0" presId="urn:microsoft.com/office/officeart/2005/8/layout/vList4#1"/>
    <dgm:cxn modelId="{D3D0FE36-8E44-415D-88B1-FC9AF8D09444}" type="presParOf" srcId="{7F91624A-C947-4125-83A6-00907CFA74E9}" destId="{25617752-8BC7-4F3D-8FCB-B613D0FE6F0A}" srcOrd="4" destOrd="0" presId="urn:microsoft.com/office/officeart/2005/8/layout/vList4#1"/>
    <dgm:cxn modelId="{993C1B72-95FB-4CB9-90AB-9D2DFEDEB4CD}" type="presParOf" srcId="{25617752-8BC7-4F3D-8FCB-B613D0FE6F0A}" destId="{D6EF4027-99B1-4BEC-8010-CD3F65471A8E}" srcOrd="0" destOrd="0" presId="urn:microsoft.com/office/officeart/2005/8/layout/vList4#1"/>
    <dgm:cxn modelId="{328CED75-E1AE-4DED-8952-648137C7D33B}" type="presParOf" srcId="{25617752-8BC7-4F3D-8FCB-B613D0FE6F0A}" destId="{95F3FCE6-AD65-4CAF-9CBD-2FD51A90C886}" srcOrd="1" destOrd="0" presId="urn:microsoft.com/office/officeart/2005/8/layout/vList4#1"/>
    <dgm:cxn modelId="{2805F7E9-7A58-46FC-8CC0-B1138C1F202C}" type="presParOf" srcId="{25617752-8BC7-4F3D-8FCB-B613D0FE6F0A}" destId="{C218ECFA-B7E1-4A90-8F66-F63EDCFBFF3C}" srcOrd="2" destOrd="0" presId="urn:microsoft.com/office/officeart/2005/8/layout/vList4#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9FAF15-0059-4973-BE9B-C053B688705A}">
      <dsp:nvSpPr>
        <dsp:cNvPr id="0" name=""/>
        <dsp:cNvSpPr/>
      </dsp:nvSpPr>
      <dsp:spPr>
        <a:xfrm>
          <a:off x="0" y="0"/>
          <a:ext cx="6400800" cy="1448051"/>
        </a:xfrm>
        <a:prstGeom prst="roundRect">
          <a:avLst>
            <a:gd name="adj" fmla="val 10000"/>
          </a:avLst>
        </a:prstGeom>
        <a:solidFill>
          <a:srgbClr val="E46C0A"/>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l" defTabSz="2889250">
            <a:lnSpc>
              <a:spcPct val="90000"/>
            </a:lnSpc>
            <a:spcBef>
              <a:spcPct val="0"/>
            </a:spcBef>
            <a:spcAft>
              <a:spcPct val="35000"/>
            </a:spcAft>
          </a:pPr>
          <a:endParaRPr lang="en-US" sz="6500" kern="1200" dirty="0"/>
        </a:p>
      </dsp:txBody>
      <dsp:txXfrm>
        <a:off x="1424965" y="0"/>
        <a:ext cx="4975834" cy="1448051"/>
      </dsp:txXfrm>
    </dsp:sp>
    <dsp:sp modelId="{59456904-D219-4A79-A436-E3C9EA2F9FF5}">
      <dsp:nvSpPr>
        <dsp:cNvPr id="0" name=""/>
        <dsp:cNvSpPr/>
      </dsp:nvSpPr>
      <dsp:spPr>
        <a:xfrm>
          <a:off x="144805" y="144805"/>
          <a:ext cx="1280160" cy="1158441"/>
        </a:xfrm>
        <a:prstGeom prst="roundRect">
          <a:avLst>
            <a:gd name="adj" fmla="val 10000"/>
          </a:avLst>
        </a:prstGeom>
        <a:blipFill rotWithShape="0">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911EC9-DF6E-4A79-AFF3-DC78B4C88152}">
      <dsp:nvSpPr>
        <dsp:cNvPr id="0" name=""/>
        <dsp:cNvSpPr/>
      </dsp:nvSpPr>
      <dsp:spPr>
        <a:xfrm>
          <a:off x="0" y="1592856"/>
          <a:ext cx="6400800" cy="1448051"/>
        </a:xfrm>
        <a:prstGeom prst="roundRect">
          <a:avLst>
            <a:gd name="adj" fmla="val 10000"/>
          </a:avLst>
        </a:prstGeom>
        <a:solidFill>
          <a:srgbClr val="1F497D"/>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l" defTabSz="2889250">
            <a:lnSpc>
              <a:spcPct val="90000"/>
            </a:lnSpc>
            <a:spcBef>
              <a:spcPct val="0"/>
            </a:spcBef>
            <a:spcAft>
              <a:spcPct val="35000"/>
            </a:spcAft>
          </a:pPr>
          <a:endParaRPr lang="en-US" sz="6500" kern="1200" dirty="0"/>
        </a:p>
      </dsp:txBody>
      <dsp:txXfrm>
        <a:off x="1424965" y="1592856"/>
        <a:ext cx="4975834" cy="1448051"/>
      </dsp:txXfrm>
    </dsp:sp>
    <dsp:sp modelId="{DC698108-4D73-479A-9D03-5DEDD51F920A}">
      <dsp:nvSpPr>
        <dsp:cNvPr id="0" name=""/>
        <dsp:cNvSpPr/>
      </dsp:nvSpPr>
      <dsp:spPr>
        <a:xfrm>
          <a:off x="144805" y="1737661"/>
          <a:ext cx="1280160" cy="1158441"/>
        </a:xfrm>
        <a:prstGeom prst="roundRect">
          <a:avLst>
            <a:gd name="adj" fmla="val 10000"/>
          </a:avLst>
        </a:prstGeom>
        <a:blipFill rotWithShape="0">
          <a:blip xmlns:r="http://schemas.openxmlformats.org/officeDocument/2006/relationships" r:embed="rId2"/>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EF4027-99B1-4BEC-8010-CD3F65471A8E}">
      <dsp:nvSpPr>
        <dsp:cNvPr id="0" name=""/>
        <dsp:cNvSpPr/>
      </dsp:nvSpPr>
      <dsp:spPr>
        <a:xfrm>
          <a:off x="0" y="3185712"/>
          <a:ext cx="6400800" cy="1448051"/>
        </a:xfrm>
        <a:prstGeom prst="roundRect">
          <a:avLst>
            <a:gd name="adj" fmla="val 10000"/>
          </a:avLst>
        </a:prstGeom>
        <a:solidFill>
          <a:srgbClr val="C0504D"/>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l" defTabSz="2889250">
            <a:lnSpc>
              <a:spcPct val="90000"/>
            </a:lnSpc>
            <a:spcBef>
              <a:spcPct val="0"/>
            </a:spcBef>
            <a:spcAft>
              <a:spcPct val="35000"/>
            </a:spcAft>
          </a:pPr>
          <a:endParaRPr lang="en-US" sz="6500" kern="1200" dirty="0"/>
        </a:p>
      </dsp:txBody>
      <dsp:txXfrm>
        <a:off x="1424965" y="3185712"/>
        <a:ext cx="4975834" cy="1448051"/>
      </dsp:txXfrm>
    </dsp:sp>
    <dsp:sp modelId="{95F3FCE6-AD65-4CAF-9CBD-2FD51A90C886}">
      <dsp:nvSpPr>
        <dsp:cNvPr id="0" name=""/>
        <dsp:cNvSpPr/>
      </dsp:nvSpPr>
      <dsp:spPr>
        <a:xfrm>
          <a:off x="144805" y="3330517"/>
          <a:ext cx="1280160" cy="1158441"/>
        </a:xfrm>
        <a:prstGeom prst="roundRect">
          <a:avLst>
            <a:gd name="adj" fmla="val 10000"/>
          </a:avLst>
        </a:prstGeom>
        <a:blipFill rotWithShape="0">
          <a:blip xmlns:r="http://schemas.openxmlformats.org/officeDocument/2006/relationships" r:embed="rId3"/>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84E51C-3055-4659-8C09-4BA4713F89B3}" type="datetimeFigureOut">
              <a:rPr lang="en-US" smtClean="0"/>
              <a:t>6/19/2019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F03FD7-CA49-4FCF-90EC-B9F614265C64}" type="slidenum">
              <a:rPr lang="en-US" smtClean="0"/>
              <a:t>‹#›</a:t>
            </a:fld>
            <a:endParaRPr lang="en-US"/>
          </a:p>
        </p:txBody>
      </p:sp>
    </p:spTree>
    <p:extLst>
      <p:ext uri="{BB962C8B-B14F-4D97-AF65-F5344CB8AC3E}">
        <p14:creationId xmlns:p14="http://schemas.microsoft.com/office/powerpoint/2010/main" val="755954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2C7296-2142-4312-9A92-025F683DF43B}" type="slidenum">
              <a:rPr lang="en-US" smtClean="0"/>
              <a:t>2</a:t>
            </a:fld>
            <a:endParaRPr lang="en-US"/>
          </a:p>
        </p:txBody>
      </p:sp>
    </p:spTree>
    <p:extLst>
      <p:ext uri="{BB962C8B-B14F-4D97-AF65-F5344CB8AC3E}">
        <p14:creationId xmlns:p14="http://schemas.microsoft.com/office/powerpoint/2010/main" val="2046127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F03FD7-CA49-4FCF-90EC-B9F614265C64}" type="slidenum">
              <a:rPr lang="en-US" smtClean="0"/>
              <a:t>3</a:t>
            </a:fld>
            <a:endParaRPr lang="en-US"/>
          </a:p>
        </p:txBody>
      </p:sp>
    </p:spTree>
    <p:extLst>
      <p:ext uri="{BB962C8B-B14F-4D97-AF65-F5344CB8AC3E}">
        <p14:creationId xmlns:p14="http://schemas.microsoft.com/office/powerpoint/2010/main" val="1629017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2C7296-2142-4312-9A92-025F683DF43B}" type="slidenum">
              <a:rPr lang="en-US" smtClean="0"/>
              <a:t>4</a:t>
            </a:fld>
            <a:endParaRPr lang="en-US"/>
          </a:p>
        </p:txBody>
      </p:sp>
    </p:spTree>
    <p:extLst>
      <p:ext uri="{BB962C8B-B14F-4D97-AF65-F5344CB8AC3E}">
        <p14:creationId xmlns:p14="http://schemas.microsoft.com/office/powerpoint/2010/main" val="1311234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2C7296-2142-4312-9A92-025F683DF43B}" type="slidenum">
              <a:rPr lang="en-US" smtClean="0"/>
              <a:t>5</a:t>
            </a:fld>
            <a:endParaRPr lang="en-US"/>
          </a:p>
        </p:txBody>
      </p:sp>
    </p:spTree>
    <p:extLst>
      <p:ext uri="{BB962C8B-B14F-4D97-AF65-F5344CB8AC3E}">
        <p14:creationId xmlns:p14="http://schemas.microsoft.com/office/powerpoint/2010/main" val="13140404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6/19/2019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6/19/2019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6/19/2019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6/19/2019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www.crabint.wa.gov/VUEWorks/Main/Main.aspx" TargetMode="External"/><Relationship Id="rId7" Type="http://schemas.openxmlformats.org/officeDocument/2006/relationships/diagramColors" Target="../diagrams/colors1.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crab.wa.gov/portal/home/" TargetMode="External"/><Relationship Id="rId1" Type="http://schemas.openxmlformats.org/officeDocument/2006/relationships/slideLayout" Target="../slideLayouts/slideLayout2.xml"/><Relationship Id="rId4" Type="http://schemas.openxmlformats.org/officeDocument/2006/relationships/hyperlink" Target="https://www.crab.wa.gov/RoadwayCharacteristicsEditor/?config=Adams.json"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cid:image005.jpg@01D4F916.1ABA22F0" TargetMode="Externa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apps.leg.wa.gov/RCW/default.aspx?cite=36.78.070"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GIS-MO Project</a:t>
            </a:r>
            <a:endParaRPr lang="en-US" dirty="0"/>
          </a:p>
        </p:txBody>
      </p:sp>
      <p:sp>
        <p:nvSpPr>
          <p:cNvPr id="3" name="Subtitle 2"/>
          <p:cNvSpPr>
            <a:spLocks noGrp="1"/>
          </p:cNvSpPr>
          <p:nvPr>
            <p:ph type="subTitle" idx="1"/>
          </p:nvPr>
        </p:nvSpPr>
        <p:spPr/>
        <p:txBody>
          <a:bodyPr/>
          <a:lstStyle/>
          <a:p>
            <a:r>
              <a:rPr lang="en-US" dirty="0" smtClean="0"/>
              <a:t>CRAB</a:t>
            </a:r>
            <a:endParaRPr lang="en-US" dirty="0"/>
          </a:p>
        </p:txBody>
      </p:sp>
      <p:pic>
        <p:nvPicPr>
          <p:cNvPr id="4" name="Picture 4" descr="CRAB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6893" y="618517"/>
            <a:ext cx="2773412" cy="1855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049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199282" y="4510617"/>
            <a:ext cx="3226379" cy="2034357"/>
            <a:chOff x="1199282" y="4450405"/>
            <a:chExt cx="3226379" cy="2034357"/>
          </a:xfrm>
        </p:grpSpPr>
        <p:pic>
          <p:nvPicPr>
            <p:cNvPr id="14" name="Picture 13"/>
            <p:cNvPicPr/>
            <p:nvPr/>
          </p:nvPicPr>
          <p:blipFill>
            <a:blip r:embed="rId2">
              <a:extLst>
                <a:ext uri="{28A0092B-C50C-407E-A947-70E740481C1C}">
                  <a14:useLocalDpi xmlns:a14="http://schemas.microsoft.com/office/drawing/2010/main" val="0"/>
                </a:ext>
              </a:extLst>
            </a:blip>
            <a:srcRect/>
            <a:stretch>
              <a:fillRect/>
            </a:stretch>
          </p:blipFill>
          <p:spPr bwMode="auto">
            <a:xfrm>
              <a:off x="1199282" y="4819737"/>
              <a:ext cx="3226379" cy="1665025"/>
            </a:xfrm>
            <a:prstGeom prst="rect">
              <a:avLst/>
            </a:prstGeom>
            <a:ln/>
          </p:spPr>
          <p:style>
            <a:lnRef idx="2">
              <a:schemeClr val="dk1"/>
            </a:lnRef>
            <a:fillRef idx="1">
              <a:schemeClr val="lt1"/>
            </a:fillRef>
            <a:effectRef idx="0">
              <a:schemeClr val="dk1"/>
            </a:effectRef>
            <a:fontRef idx="minor">
              <a:schemeClr val="dk1"/>
            </a:fontRef>
          </p:style>
        </p:pic>
        <p:sp>
          <p:nvSpPr>
            <p:cNvPr id="15" name="TextBox 14"/>
            <p:cNvSpPr txBox="1"/>
            <p:nvPr/>
          </p:nvSpPr>
          <p:spPr>
            <a:xfrm>
              <a:off x="1199284" y="4450405"/>
              <a:ext cx="322637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Mobile Apps</a:t>
              </a:r>
              <a:endParaRPr lang="en-US" dirty="0"/>
            </a:p>
          </p:txBody>
        </p:sp>
      </p:grpSp>
      <p:grpSp>
        <p:nvGrpSpPr>
          <p:cNvPr id="20" name="Group 19"/>
          <p:cNvGrpSpPr/>
          <p:nvPr/>
        </p:nvGrpSpPr>
        <p:grpSpPr>
          <a:xfrm>
            <a:off x="1764721" y="759575"/>
            <a:ext cx="2095500" cy="2464832"/>
            <a:chOff x="1764723" y="483869"/>
            <a:chExt cx="2095500" cy="2464832"/>
          </a:xfrm>
        </p:grpSpPr>
        <p:pic>
          <p:nvPicPr>
            <p:cNvPr id="12" name="Picture 11" descr="Image result for esri web appbuilder"/>
            <p:cNvPicPr/>
            <p:nvPr/>
          </p:nvPicPr>
          <p:blipFill>
            <a:blip r:embed="rId3">
              <a:extLst>
                <a:ext uri="{28A0092B-C50C-407E-A947-70E740481C1C}">
                  <a14:useLocalDpi xmlns:a14="http://schemas.microsoft.com/office/drawing/2010/main" val="0"/>
                </a:ext>
              </a:extLst>
            </a:blip>
            <a:srcRect/>
            <a:stretch>
              <a:fillRect/>
            </a:stretch>
          </p:blipFill>
          <p:spPr bwMode="auto">
            <a:xfrm>
              <a:off x="1764723" y="483869"/>
              <a:ext cx="2095500" cy="2095500"/>
            </a:xfrm>
            <a:prstGeom prst="rect">
              <a:avLst/>
            </a:prstGeom>
            <a:ln/>
          </p:spPr>
          <p:style>
            <a:lnRef idx="2">
              <a:schemeClr val="dk1"/>
            </a:lnRef>
            <a:fillRef idx="1">
              <a:schemeClr val="lt1"/>
            </a:fillRef>
            <a:effectRef idx="0">
              <a:schemeClr val="dk1"/>
            </a:effectRef>
            <a:fontRef idx="minor">
              <a:schemeClr val="dk1"/>
            </a:fontRef>
          </p:style>
        </p:pic>
        <p:sp>
          <p:nvSpPr>
            <p:cNvPr id="17" name="TextBox 16"/>
            <p:cNvSpPr txBox="1"/>
            <p:nvPr/>
          </p:nvSpPr>
          <p:spPr>
            <a:xfrm>
              <a:off x="1764723" y="2579369"/>
              <a:ext cx="20955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Event Editor</a:t>
              </a:r>
            </a:p>
          </p:txBody>
        </p:sp>
      </p:grpSp>
      <p:grpSp>
        <p:nvGrpSpPr>
          <p:cNvPr id="23" name="Group 22"/>
          <p:cNvGrpSpPr/>
          <p:nvPr/>
        </p:nvGrpSpPr>
        <p:grpSpPr>
          <a:xfrm>
            <a:off x="7221509" y="511925"/>
            <a:ext cx="3867150" cy="1664732"/>
            <a:chOff x="7221509" y="511925"/>
            <a:chExt cx="3867150" cy="1664732"/>
          </a:xfrm>
        </p:grpSpPr>
        <p:pic>
          <p:nvPicPr>
            <p:cNvPr id="11" name="Picture 10"/>
            <p:cNvPicPr>
              <a:picLocks noChangeAspect="1"/>
            </p:cNvPicPr>
            <p:nvPr/>
          </p:nvPicPr>
          <p:blipFill>
            <a:blip r:embed="rId4"/>
            <a:stretch>
              <a:fillRect/>
            </a:stretch>
          </p:blipFill>
          <p:spPr>
            <a:xfrm>
              <a:off x="7221509" y="511925"/>
              <a:ext cx="3867150" cy="1295400"/>
            </a:xfrm>
            <a:prstGeom prst="rect">
              <a:avLst/>
            </a:prstGeom>
          </p:spPr>
          <p:style>
            <a:lnRef idx="2">
              <a:schemeClr val="dk1"/>
            </a:lnRef>
            <a:fillRef idx="1">
              <a:schemeClr val="lt1"/>
            </a:fillRef>
            <a:effectRef idx="0">
              <a:schemeClr val="dk1"/>
            </a:effectRef>
            <a:fontRef idx="minor">
              <a:schemeClr val="dk1"/>
            </a:fontRef>
          </p:style>
        </p:pic>
        <p:sp>
          <p:nvSpPr>
            <p:cNvPr id="18" name="TextBox 17"/>
            <p:cNvSpPr txBox="1"/>
            <p:nvPr/>
          </p:nvSpPr>
          <p:spPr>
            <a:xfrm>
              <a:off x="7541895" y="1807325"/>
              <a:ext cx="3226377"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Upload Tool</a:t>
              </a:r>
              <a:endParaRPr lang="en-US" dirty="0"/>
            </a:p>
          </p:txBody>
        </p:sp>
      </p:grpSp>
      <p:grpSp>
        <p:nvGrpSpPr>
          <p:cNvPr id="22" name="Group 21"/>
          <p:cNvGrpSpPr/>
          <p:nvPr/>
        </p:nvGrpSpPr>
        <p:grpSpPr>
          <a:xfrm>
            <a:off x="8070851" y="4080142"/>
            <a:ext cx="2168463" cy="2464832"/>
            <a:chOff x="9108671" y="4291228"/>
            <a:chExt cx="1873135" cy="2253746"/>
          </a:xfrm>
        </p:grpSpPr>
        <p:pic>
          <p:nvPicPr>
            <p:cNvPr id="13" name="Picture 12" descr="Related image"/>
            <p:cNvPicPr/>
            <p:nvPr/>
          </p:nvPicPr>
          <p:blipFill>
            <a:blip r:embed="rId5">
              <a:extLst>
                <a:ext uri="{28A0092B-C50C-407E-A947-70E740481C1C}">
                  <a14:useLocalDpi xmlns:a14="http://schemas.microsoft.com/office/drawing/2010/main" val="0"/>
                </a:ext>
              </a:extLst>
            </a:blip>
            <a:srcRect/>
            <a:stretch>
              <a:fillRect/>
            </a:stretch>
          </p:blipFill>
          <p:spPr bwMode="auto">
            <a:xfrm>
              <a:off x="9108671" y="4663786"/>
              <a:ext cx="1873135" cy="1881188"/>
            </a:xfrm>
            <a:prstGeom prst="rect">
              <a:avLst/>
            </a:prstGeom>
            <a:ln/>
          </p:spPr>
          <p:style>
            <a:lnRef idx="2">
              <a:schemeClr val="dk1"/>
            </a:lnRef>
            <a:fillRef idx="1">
              <a:schemeClr val="lt1"/>
            </a:fillRef>
            <a:effectRef idx="0">
              <a:schemeClr val="dk1"/>
            </a:effectRef>
            <a:fontRef idx="minor">
              <a:schemeClr val="dk1"/>
            </a:fontRef>
          </p:style>
        </p:pic>
        <p:sp>
          <p:nvSpPr>
            <p:cNvPr id="19" name="TextBox 18"/>
            <p:cNvSpPr txBox="1"/>
            <p:nvPr/>
          </p:nvSpPr>
          <p:spPr>
            <a:xfrm>
              <a:off x="9108671" y="4291228"/>
              <a:ext cx="1873135"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VUEWorks</a:t>
              </a:r>
            </a:p>
          </p:txBody>
        </p:sp>
      </p:grpSp>
      <p:grpSp>
        <p:nvGrpSpPr>
          <p:cNvPr id="25" name="Group 24"/>
          <p:cNvGrpSpPr/>
          <p:nvPr/>
        </p:nvGrpSpPr>
        <p:grpSpPr>
          <a:xfrm>
            <a:off x="4975167" y="2351809"/>
            <a:ext cx="1936866" cy="2274332"/>
            <a:chOff x="4975167" y="2351809"/>
            <a:chExt cx="1936866" cy="2274332"/>
          </a:xfrm>
        </p:grpSpPr>
        <p:pic>
          <p:nvPicPr>
            <p:cNvPr id="5" name="Picture 4" descr="Related image"/>
            <p:cNvPicPr/>
            <p:nvPr/>
          </p:nvPicPr>
          <p:blipFill>
            <a:blip r:embed="rId6">
              <a:extLst>
                <a:ext uri="{28A0092B-C50C-407E-A947-70E740481C1C}">
                  <a14:useLocalDpi xmlns:a14="http://schemas.microsoft.com/office/drawing/2010/main" val="0"/>
                </a:ext>
              </a:extLst>
            </a:blip>
            <a:srcRect/>
            <a:stretch>
              <a:fillRect/>
            </a:stretch>
          </p:blipFill>
          <p:spPr bwMode="auto">
            <a:xfrm>
              <a:off x="4991100" y="2351809"/>
              <a:ext cx="1905000" cy="1905000"/>
            </a:xfrm>
            <a:prstGeom prst="rect">
              <a:avLst/>
            </a:prstGeom>
            <a:ln/>
          </p:spPr>
          <p:style>
            <a:lnRef idx="2">
              <a:schemeClr val="dk1"/>
            </a:lnRef>
            <a:fillRef idx="1">
              <a:schemeClr val="lt1"/>
            </a:fillRef>
            <a:effectRef idx="0">
              <a:schemeClr val="dk1"/>
            </a:effectRef>
            <a:fontRef idx="minor">
              <a:schemeClr val="dk1"/>
            </a:fontRef>
          </p:style>
        </p:pic>
        <p:sp>
          <p:nvSpPr>
            <p:cNvPr id="24" name="TextBox 23"/>
            <p:cNvSpPr txBox="1"/>
            <p:nvPr/>
          </p:nvSpPr>
          <p:spPr>
            <a:xfrm>
              <a:off x="4975167" y="4256809"/>
              <a:ext cx="193686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CRAB Database</a:t>
              </a:r>
            </a:p>
          </p:txBody>
        </p:sp>
      </p:grpSp>
    </p:spTree>
    <p:extLst>
      <p:ext uri="{BB962C8B-B14F-4D97-AF65-F5344CB8AC3E}">
        <p14:creationId xmlns:p14="http://schemas.microsoft.com/office/powerpoint/2010/main" val="130980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557139"/>
          </a:xfrm>
        </p:spPr>
        <p:txBody>
          <a:bodyPr>
            <a:normAutofit fontScale="90000"/>
          </a:bodyPr>
          <a:lstStyle/>
          <a:p>
            <a:pPr algn="ctr"/>
            <a:r>
              <a:rPr lang="en-US" dirty="0" smtClean="0"/>
              <a:t>VUEWorks</a:t>
            </a:r>
            <a:endParaRPr lang="en-US" dirty="0"/>
          </a:p>
        </p:txBody>
      </p:sp>
      <p:sp>
        <p:nvSpPr>
          <p:cNvPr id="3" name="Content Placeholder 2"/>
          <p:cNvSpPr>
            <a:spLocks noGrp="1"/>
          </p:cNvSpPr>
          <p:nvPr>
            <p:ph idx="1"/>
          </p:nvPr>
        </p:nvSpPr>
        <p:spPr>
          <a:xfrm>
            <a:off x="1141412" y="1175657"/>
            <a:ext cx="9905999" cy="4615544"/>
          </a:xfrm>
        </p:spPr>
        <p:txBody>
          <a:bodyPr/>
          <a:lstStyle/>
          <a:p>
            <a:pPr marL="0" indent="0">
              <a:buNone/>
            </a:pPr>
            <a:endParaRPr lang="en-US" dirty="0"/>
          </a:p>
        </p:txBody>
      </p:sp>
      <p:grpSp>
        <p:nvGrpSpPr>
          <p:cNvPr id="7" name="Group 6"/>
          <p:cNvGrpSpPr/>
          <p:nvPr/>
        </p:nvGrpSpPr>
        <p:grpSpPr>
          <a:xfrm>
            <a:off x="8878948" y="1175657"/>
            <a:ext cx="2168463" cy="2464832"/>
            <a:chOff x="9108671" y="4291228"/>
            <a:chExt cx="1873135" cy="2253746"/>
          </a:xfrm>
        </p:grpSpPr>
        <p:pic>
          <p:nvPicPr>
            <p:cNvPr id="8" name="Picture 7" descr="Related image"/>
            <p:cNvPicPr/>
            <p:nvPr/>
          </p:nvPicPr>
          <p:blipFill>
            <a:blip r:embed="rId2">
              <a:extLst>
                <a:ext uri="{28A0092B-C50C-407E-A947-70E740481C1C}">
                  <a14:useLocalDpi xmlns:a14="http://schemas.microsoft.com/office/drawing/2010/main" val="0"/>
                </a:ext>
              </a:extLst>
            </a:blip>
            <a:srcRect/>
            <a:stretch>
              <a:fillRect/>
            </a:stretch>
          </p:blipFill>
          <p:spPr bwMode="auto">
            <a:xfrm>
              <a:off x="9108671" y="4663786"/>
              <a:ext cx="1873135" cy="1881188"/>
            </a:xfrm>
            <a:prstGeom prst="rect">
              <a:avLst/>
            </a:prstGeom>
            <a:ln/>
          </p:spPr>
          <p:style>
            <a:lnRef idx="2">
              <a:schemeClr val="dk1"/>
            </a:lnRef>
            <a:fillRef idx="1">
              <a:schemeClr val="lt1"/>
            </a:fillRef>
            <a:effectRef idx="0">
              <a:schemeClr val="dk1"/>
            </a:effectRef>
            <a:fontRef idx="minor">
              <a:schemeClr val="dk1"/>
            </a:fontRef>
          </p:style>
        </p:pic>
        <p:sp>
          <p:nvSpPr>
            <p:cNvPr id="9" name="TextBox 8"/>
            <p:cNvSpPr txBox="1"/>
            <p:nvPr/>
          </p:nvSpPr>
          <p:spPr>
            <a:xfrm>
              <a:off x="9108671" y="4291228"/>
              <a:ext cx="1873135" cy="33770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hlinkClick r:id="rId3"/>
                </a:rPr>
                <a:t>VUEWorks</a:t>
              </a:r>
              <a:endParaRPr lang="en-US" dirty="0" smtClean="0"/>
            </a:p>
          </p:txBody>
        </p:sp>
      </p:grpSp>
      <p:graphicFrame>
        <p:nvGraphicFramePr>
          <p:cNvPr id="10" name="Diagram 9"/>
          <p:cNvGraphicFramePr/>
          <p:nvPr>
            <p:extLst>
              <p:ext uri="{D42A27DB-BD31-4B8C-83A1-F6EECF244321}">
                <p14:modId xmlns:p14="http://schemas.microsoft.com/office/powerpoint/2010/main" val="1282821460"/>
              </p:ext>
            </p:extLst>
          </p:nvPr>
        </p:nvGraphicFramePr>
        <p:xfrm>
          <a:off x="1141411" y="1175657"/>
          <a:ext cx="6400800" cy="46337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1" name="Group 29"/>
          <p:cNvGrpSpPr/>
          <p:nvPr/>
        </p:nvGrpSpPr>
        <p:grpSpPr>
          <a:xfrm>
            <a:off x="2716213" y="1244752"/>
            <a:ext cx="4825998" cy="1302914"/>
            <a:chOff x="2717802" y="1167483"/>
            <a:chExt cx="4825998" cy="1302914"/>
          </a:xfrm>
        </p:grpSpPr>
        <p:sp>
          <p:nvSpPr>
            <p:cNvPr id="12" name="TextBox 11"/>
            <p:cNvSpPr txBox="1"/>
            <p:nvPr/>
          </p:nvSpPr>
          <p:spPr>
            <a:xfrm>
              <a:off x="2717802" y="1167483"/>
              <a:ext cx="4825998" cy="407788"/>
            </a:xfrm>
            <a:prstGeom prst="rect">
              <a:avLst/>
            </a:prstGeom>
            <a:noFill/>
          </p:spPr>
          <p:txBody>
            <a:bodyPr wrap="square" lIns="53325" tIns="26662" rIns="53325" bIns="26662"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itchFamily="34" charset="0"/>
                  <a:ea typeface="+mn-ea"/>
                  <a:cs typeface="+mn-cs"/>
                </a:rPr>
                <a:t>Strategic Asset Management</a:t>
              </a:r>
            </a:p>
          </p:txBody>
        </p:sp>
        <p:sp>
          <p:nvSpPr>
            <p:cNvPr id="13" name="TextBox 12"/>
            <p:cNvSpPr txBox="1"/>
            <p:nvPr/>
          </p:nvSpPr>
          <p:spPr>
            <a:xfrm>
              <a:off x="2768600" y="1524000"/>
              <a:ext cx="4775200" cy="946397"/>
            </a:xfrm>
            <a:prstGeom prst="rect">
              <a:avLst/>
            </a:prstGeom>
            <a:noFill/>
          </p:spPr>
          <p:txBody>
            <a:bodyPr wrap="square" lIns="53325" tIns="26662" rIns="53325" bIns="26662" numCol="1" rtlCol="0">
              <a:spAutoFit/>
            </a:bodyPr>
            <a:lstStyle/>
            <a:p>
              <a:pPr marL="0" marR="0" lvl="0" indent="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itchFamily="34" charset="0"/>
                  <a:ea typeface="+mn-ea"/>
                  <a:cs typeface="Arial" pitchFamily="34" charset="0"/>
                </a:rPr>
                <a:t> </a:t>
              </a:r>
              <a:r>
                <a:rPr kumimoji="0" lang="en-US" sz="1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itchFamily="34" charset="0"/>
                  <a:ea typeface="+mn-ea"/>
                  <a:cs typeface="Arial" pitchFamily="34" charset="0"/>
                </a:rPr>
                <a:t>Track condition, depreciation &amp; value</a:t>
              </a:r>
            </a:p>
            <a:p>
              <a:pPr marL="0" marR="0" lvl="0" indent="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itchFamily="34" charset="0"/>
                  <a:ea typeface="+mn-ea"/>
                  <a:cs typeface="Arial" pitchFamily="34" charset="0"/>
                </a:rPr>
                <a:t> Prioritize consequences of failure</a:t>
              </a:r>
            </a:p>
            <a:p>
              <a:pPr marL="0" marR="0" lvl="0" indent="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itchFamily="34" charset="0"/>
                  <a:ea typeface="+mn-ea"/>
                  <a:cs typeface="Arial" pitchFamily="34" charset="0"/>
                </a:rPr>
                <a:t> Forecast capital budget needs</a:t>
              </a:r>
            </a:p>
            <a:p>
              <a:pPr marL="0" marR="0" lvl="0" indent="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itchFamily="34" charset="0"/>
                  <a:ea typeface="+mn-ea"/>
                  <a:cs typeface="Arial" pitchFamily="34" charset="0"/>
                </a:rPr>
                <a:t> Create &amp; manage capital projects</a:t>
              </a:r>
            </a:p>
          </p:txBody>
        </p:sp>
      </p:grpSp>
      <p:grpSp>
        <p:nvGrpSpPr>
          <p:cNvPr id="14" name="Group 28"/>
          <p:cNvGrpSpPr/>
          <p:nvPr/>
        </p:nvGrpSpPr>
        <p:grpSpPr>
          <a:xfrm>
            <a:off x="2665411" y="2820470"/>
            <a:ext cx="4876800" cy="1327397"/>
            <a:chOff x="2667000" y="2743200"/>
            <a:chExt cx="4876800" cy="1327397"/>
          </a:xfrm>
        </p:grpSpPr>
        <p:sp>
          <p:nvSpPr>
            <p:cNvPr id="15" name="TextBox 14"/>
            <p:cNvSpPr txBox="1"/>
            <p:nvPr/>
          </p:nvSpPr>
          <p:spPr>
            <a:xfrm>
              <a:off x="2667000" y="2743200"/>
              <a:ext cx="4876800" cy="407788"/>
            </a:xfrm>
            <a:prstGeom prst="rect">
              <a:avLst/>
            </a:prstGeom>
            <a:noFill/>
          </p:spPr>
          <p:txBody>
            <a:bodyPr wrap="square" lIns="53325" tIns="26662" rIns="53325" bIns="26662"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itchFamily="34" charset="0"/>
                  <a:ea typeface="+mn-ea"/>
                  <a:cs typeface="+mn-cs"/>
                </a:rPr>
                <a:t>Work Management</a:t>
              </a:r>
            </a:p>
          </p:txBody>
        </p:sp>
        <p:sp>
          <p:nvSpPr>
            <p:cNvPr id="16" name="TextBox 15"/>
            <p:cNvSpPr txBox="1"/>
            <p:nvPr/>
          </p:nvSpPr>
          <p:spPr>
            <a:xfrm>
              <a:off x="2717802" y="3124200"/>
              <a:ext cx="4825998" cy="946397"/>
            </a:xfrm>
            <a:prstGeom prst="rect">
              <a:avLst/>
            </a:prstGeom>
            <a:noFill/>
          </p:spPr>
          <p:txBody>
            <a:bodyPr wrap="square" lIns="53325" tIns="26662" rIns="53325" bIns="26662" numCol="1" rtlCol="0">
              <a:spAutoFit/>
            </a:bodyPr>
            <a:lstStyle/>
            <a:p>
              <a:pPr marL="0" marR="0" lvl="0" indent="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itchFamily="34" charset="0"/>
                  <a:ea typeface="+mn-ea"/>
                  <a:cs typeface="Arial" pitchFamily="34" charset="0"/>
                </a:rPr>
                <a:t> </a:t>
              </a:r>
              <a:r>
                <a:rPr kumimoji="0" lang="en-US" sz="1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itchFamily="34" charset="0"/>
                  <a:ea typeface="+mn-ea"/>
                  <a:cs typeface="Arial" pitchFamily="34" charset="0"/>
                </a:rPr>
                <a:t>Document &amp; track citizen issues</a:t>
              </a:r>
            </a:p>
            <a:p>
              <a:pPr marL="0" marR="0" lvl="0" indent="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itchFamily="34" charset="0"/>
                  <a:ea typeface="+mn-ea"/>
                  <a:cs typeface="Arial" pitchFamily="34" charset="0"/>
                </a:rPr>
                <a:t> Create &amp; track work orders</a:t>
              </a:r>
            </a:p>
            <a:p>
              <a:pPr marL="0" marR="0" lvl="0" indent="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itchFamily="34" charset="0"/>
                  <a:ea typeface="+mn-ea"/>
                  <a:cs typeface="Arial" pitchFamily="34" charset="0"/>
                </a:rPr>
                <a:t> Manage time &amp; expenses for labor &amp; equipment</a:t>
              </a:r>
            </a:p>
            <a:p>
              <a:pPr marL="0" marR="0" lvl="0" indent="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itchFamily="34" charset="0"/>
                  <a:ea typeface="+mn-ea"/>
                  <a:cs typeface="Arial" pitchFamily="34" charset="0"/>
                </a:rPr>
                <a:t> Manage quantity &amp; expenses for inventory</a:t>
              </a:r>
            </a:p>
          </p:txBody>
        </p:sp>
      </p:grpSp>
      <p:grpSp>
        <p:nvGrpSpPr>
          <p:cNvPr id="17" name="Group 27"/>
          <p:cNvGrpSpPr/>
          <p:nvPr/>
        </p:nvGrpSpPr>
        <p:grpSpPr>
          <a:xfrm>
            <a:off x="2716211" y="4420670"/>
            <a:ext cx="4826000" cy="1327397"/>
            <a:chOff x="2717800" y="4343400"/>
            <a:chExt cx="4826000" cy="1327397"/>
          </a:xfrm>
        </p:grpSpPr>
        <p:sp>
          <p:nvSpPr>
            <p:cNvPr id="18" name="TextBox 17"/>
            <p:cNvSpPr txBox="1"/>
            <p:nvPr/>
          </p:nvSpPr>
          <p:spPr>
            <a:xfrm>
              <a:off x="2717800" y="4343400"/>
              <a:ext cx="4826000" cy="407788"/>
            </a:xfrm>
            <a:prstGeom prst="rect">
              <a:avLst/>
            </a:prstGeom>
            <a:noFill/>
          </p:spPr>
          <p:txBody>
            <a:bodyPr wrap="square" lIns="53325" tIns="26662" rIns="53325" bIns="26662"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itchFamily="34" charset="0"/>
                  <a:ea typeface="+mn-ea"/>
                  <a:cs typeface="+mn-cs"/>
                </a:rPr>
                <a:t>Map &amp; Data Sharing</a:t>
              </a:r>
            </a:p>
          </p:txBody>
        </p:sp>
        <p:sp>
          <p:nvSpPr>
            <p:cNvPr id="19" name="TextBox 18"/>
            <p:cNvSpPr txBox="1"/>
            <p:nvPr/>
          </p:nvSpPr>
          <p:spPr>
            <a:xfrm>
              <a:off x="2768600" y="4724400"/>
              <a:ext cx="4775200" cy="946397"/>
            </a:xfrm>
            <a:prstGeom prst="rect">
              <a:avLst/>
            </a:prstGeom>
            <a:noFill/>
          </p:spPr>
          <p:txBody>
            <a:bodyPr wrap="square" lIns="53325" tIns="26662" rIns="53325" bIns="26662" numCol="2" rtlCol="0">
              <a:spAutoFit/>
            </a:bodyPr>
            <a:lstStyle/>
            <a:p>
              <a:pPr marL="0" marR="0" lvl="0" indent="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itchFamily="34" charset="0"/>
                  <a:ea typeface="+mn-ea"/>
                  <a:cs typeface="Arial" pitchFamily="34" charset="0"/>
                </a:rPr>
                <a:t> </a:t>
              </a:r>
              <a:r>
                <a:rPr kumimoji="0" lang="en-US" sz="1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itchFamily="34" charset="0"/>
                  <a:ea typeface="+mn-ea"/>
                  <a:cs typeface="Arial" pitchFamily="34" charset="0"/>
                </a:rPr>
                <a:t>Web browser based </a:t>
              </a:r>
            </a:p>
            <a:p>
              <a:pPr marL="0" marR="0" lvl="0" indent="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itchFamily="34" charset="0"/>
                  <a:ea typeface="+mn-ea"/>
                  <a:cs typeface="Arial" pitchFamily="34" charset="0"/>
                </a:rPr>
                <a:t> View maps and data</a:t>
              </a:r>
            </a:p>
            <a:p>
              <a:pPr marL="0" marR="0" lvl="0" indent="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itchFamily="34" charset="0"/>
                  <a:ea typeface="+mn-ea"/>
                  <a:cs typeface="Arial" pitchFamily="34" charset="0"/>
                </a:rPr>
                <a:t> Manage users</a:t>
              </a:r>
            </a:p>
            <a:p>
              <a:pPr marL="0" marR="0" lvl="0" indent="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itchFamily="34" charset="0"/>
                  <a:ea typeface="+mn-ea"/>
                  <a:cs typeface="Arial" pitchFamily="34" charset="0"/>
                </a:rPr>
                <a:t> Search &amp; report</a:t>
              </a:r>
            </a:p>
            <a:p>
              <a:pPr marL="0" marR="0" lvl="0" indent="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itchFamily="34" charset="0"/>
                  <a:ea typeface="+mn-ea"/>
                  <a:cs typeface="Arial" pitchFamily="34" charset="0"/>
                </a:rPr>
                <a:t> Display &amp; manage layers</a:t>
              </a:r>
            </a:p>
            <a:p>
              <a:pPr marL="0" marR="0" lvl="0" indent="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itchFamily="34" charset="0"/>
                  <a:ea typeface="+mn-ea"/>
                  <a:cs typeface="Arial" pitchFamily="34" charset="0"/>
                </a:rPr>
                <a:t> List and edit attributes</a:t>
              </a:r>
            </a:p>
            <a:p>
              <a:pPr marL="0" marR="0" lvl="0" indent="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itchFamily="34" charset="0"/>
                  <a:ea typeface="+mn-ea"/>
                  <a:cs typeface="Arial" pitchFamily="34" charset="0"/>
                </a:rPr>
                <a:t> Link documents &amp; data</a:t>
              </a:r>
            </a:p>
            <a:p>
              <a:pPr marL="0" marR="0" lvl="0" indent="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itchFamily="34" charset="0"/>
                  <a:ea typeface="+mn-ea"/>
                  <a:cs typeface="Arial" pitchFamily="34" charset="0"/>
                </a:rPr>
                <a:t> Manage facilities</a:t>
              </a:r>
            </a:p>
          </p:txBody>
        </p:sp>
      </p:grpSp>
    </p:spTree>
    <p:extLst>
      <p:ext uri="{BB962C8B-B14F-4D97-AF65-F5344CB8AC3E}">
        <p14:creationId xmlns:p14="http://schemas.microsoft.com/office/powerpoint/2010/main" val="9620500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557139"/>
          </a:xfrm>
        </p:spPr>
        <p:txBody>
          <a:bodyPr>
            <a:normAutofit fontScale="90000"/>
          </a:bodyPr>
          <a:lstStyle/>
          <a:p>
            <a:pPr algn="ctr"/>
            <a:r>
              <a:rPr lang="en-US" dirty="0" smtClean="0"/>
              <a:t>Upload Tool</a:t>
            </a:r>
            <a:endParaRPr lang="en-US" dirty="0"/>
          </a:p>
        </p:txBody>
      </p:sp>
      <p:sp>
        <p:nvSpPr>
          <p:cNvPr id="3" name="Content Placeholder 2"/>
          <p:cNvSpPr>
            <a:spLocks noGrp="1"/>
          </p:cNvSpPr>
          <p:nvPr>
            <p:ph idx="1"/>
          </p:nvPr>
        </p:nvSpPr>
        <p:spPr>
          <a:xfrm>
            <a:off x="1141412" y="1175657"/>
            <a:ext cx="9905999" cy="4615544"/>
          </a:xfrm>
        </p:spPr>
        <p:txBody>
          <a:bodyPr/>
          <a:lstStyle/>
          <a:p>
            <a:r>
              <a:rPr lang="en-US" dirty="0" smtClean="0"/>
              <a:t>Maintain Data County Side </a:t>
            </a:r>
          </a:p>
          <a:p>
            <a:r>
              <a:rPr lang="en-US" dirty="0" smtClean="0"/>
              <a:t>Upload to CRAB with Data Validation</a:t>
            </a:r>
          </a:p>
          <a:p>
            <a:r>
              <a:rPr lang="en-US" dirty="0" smtClean="0"/>
              <a:t>Increased Data Sharing </a:t>
            </a:r>
          </a:p>
          <a:p>
            <a:r>
              <a:rPr lang="en-US" dirty="0" smtClean="0"/>
              <a:t>Increased Data Completeness</a:t>
            </a:r>
          </a:p>
          <a:p>
            <a:r>
              <a:rPr lang="en-US" dirty="0" smtClean="0"/>
              <a:t>Demo Tool</a:t>
            </a:r>
            <a:endParaRPr lang="en-US" dirty="0"/>
          </a:p>
        </p:txBody>
      </p:sp>
      <p:grpSp>
        <p:nvGrpSpPr>
          <p:cNvPr id="7" name="Group 6"/>
          <p:cNvGrpSpPr/>
          <p:nvPr/>
        </p:nvGrpSpPr>
        <p:grpSpPr>
          <a:xfrm>
            <a:off x="7180262" y="1175657"/>
            <a:ext cx="3867150" cy="1664732"/>
            <a:chOff x="7221509" y="511925"/>
            <a:chExt cx="3867150" cy="1664732"/>
          </a:xfrm>
        </p:grpSpPr>
        <p:pic>
          <p:nvPicPr>
            <p:cNvPr id="8" name="Picture 7"/>
            <p:cNvPicPr>
              <a:picLocks noChangeAspect="1"/>
            </p:cNvPicPr>
            <p:nvPr/>
          </p:nvPicPr>
          <p:blipFill>
            <a:blip r:embed="rId2"/>
            <a:stretch>
              <a:fillRect/>
            </a:stretch>
          </p:blipFill>
          <p:spPr>
            <a:xfrm>
              <a:off x="7221509" y="511925"/>
              <a:ext cx="3867150" cy="1295400"/>
            </a:xfrm>
            <a:prstGeom prst="rect">
              <a:avLst/>
            </a:prstGeom>
          </p:spPr>
          <p:style>
            <a:lnRef idx="2">
              <a:schemeClr val="dk1"/>
            </a:lnRef>
            <a:fillRef idx="1">
              <a:schemeClr val="lt1"/>
            </a:fillRef>
            <a:effectRef idx="0">
              <a:schemeClr val="dk1"/>
            </a:effectRef>
            <a:fontRef idx="minor">
              <a:schemeClr val="dk1"/>
            </a:fontRef>
          </p:style>
        </p:pic>
        <p:sp>
          <p:nvSpPr>
            <p:cNvPr id="9" name="TextBox 8"/>
            <p:cNvSpPr txBox="1"/>
            <p:nvPr/>
          </p:nvSpPr>
          <p:spPr>
            <a:xfrm>
              <a:off x="7541895" y="1807325"/>
              <a:ext cx="3226377"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Upload Tool</a:t>
              </a:r>
              <a:endParaRPr lang="en-US" dirty="0"/>
            </a:p>
          </p:txBody>
        </p:sp>
      </p:grpSp>
    </p:spTree>
    <p:extLst>
      <p:ext uri="{BB962C8B-B14F-4D97-AF65-F5344CB8AC3E}">
        <p14:creationId xmlns:p14="http://schemas.microsoft.com/office/powerpoint/2010/main" val="14128076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557139"/>
          </a:xfrm>
        </p:spPr>
        <p:txBody>
          <a:bodyPr>
            <a:normAutofit fontScale="90000"/>
          </a:bodyPr>
          <a:lstStyle/>
          <a:p>
            <a:pPr algn="ctr"/>
            <a:r>
              <a:rPr lang="en-US" dirty="0" smtClean="0"/>
              <a:t>Event Editor</a:t>
            </a:r>
            <a:endParaRPr lang="en-US" dirty="0"/>
          </a:p>
        </p:txBody>
      </p:sp>
      <p:sp>
        <p:nvSpPr>
          <p:cNvPr id="3" name="Content Placeholder 2"/>
          <p:cNvSpPr>
            <a:spLocks noGrp="1"/>
          </p:cNvSpPr>
          <p:nvPr>
            <p:ph idx="1"/>
          </p:nvPr>
        </p:nvSpPr>
        <p:spPr>
          <a:xfrm>
            <a:off x="1141412" y="1175657"/>
            <a:ext cx="9905999" cy="4615544"/>
          </a:xfrm>
        </p:spPr>
        <p:txBody>
          <a:bodyPr/>
          <a:lstStyle/>
          <a:p>
            <a:r>
              <a:rPr lang="en-US" dirty="0" smtClean="0"/>
              <a:t>Roads and Highways for County User</a:t>
            </a:r>
          </a:p>
          <a:p>
            <a:r>
              <a:rPr lang="en-US" dirty="0" smtClean="0"/>
              <a:t>Editing To and From milepost </a:t>
            </a:r>
          </a:p>
          <a:p>
            <a:r>
              <a:rPr lang="en-US" dirty="0" smtClean="0"/>
              <a:t>Editing Road Log Attributes</a:t>
            </a:r>
          </a:p>
          <a:p>
            <a:r>
              <a:rPr lang="en-US" dirty="0" smtClean="0"/>
              <a:t>Visualize Tabular Data</a:t>
            </a:r>
          </a:p>
          <a:p>
            <a:r>
              <a:rPr lang="en-US" dirty="0" smtClean="0"/>
              <a:t>Licensing, Additional Licensing </a:t>
            </a:r>
          </a:p>
          <a:p>
            <a:r>
              <a:rPr lang="en-US" dirty="0" smtClean="0">
                <a:hlinkClick r:id="rId2"/>
              </a:rPr>
              <a:t>Portal for ArcGIS </a:t>
            </a:r>
            <a:endParaRPr lang="en-US" dirty="0"/>
          </a:p>
        </p:txBody>
      </p:sp>
      <p:grpSp>
        <p:nvGrpSpPr>
          <p:cNvPr id="4" name="Group 3"/>
          <p:cNvGrpSpPr/>
          <p:nvPr/>
        </p:nvGrpSpPr>
        <p:grpSpPr>
          <a:xfrm>
            <a:off x="8706697" y="1366065"/>
            <a:ext cx="2095500" cy="2464832"/>
            <a:chOff x="1764723" y="483869"/>
            <a:chExt cx="2095500" cy="2464832"/>
          </a:xfrm>
        </p:grpSpPr>
        <p:pic>
          <p:nvPicPr>
            <p:cNvPr id="5" name="Picture 4" descr="Image result for esri web appbuilder"/>
            <p:cNvPicPr/>
            <p:nvPr/>
          </p:nvPicPr>
          <p:blipFill>
            <a:blip r:embed="rId3">
              <a:extLst>
                <a:ext uri="{28A0092B-C50C-407E-A947-70E740481C1C}">
                  <a14:useLocalDpi xmlns:a14="http://schemas.microsoft.com/office/drawing/2010/main" val="0"/>
                </a:ext>
              </a:extLst>
            </a:blip>
            <a:srcRect/>
            <a:stretch>
              <a:fillRect/>
            </a:stretch>
          </p:blipFill>
          <p:spPr bwMode="auto">
            <a:xfrm>
              <a:off x="1764723" y="483869"/>
              <a:ext cx="2095500" cy="2095500"/>
            </a:xfrm>
            <a:prstGeom prst="rect">
              <a:avLst/>
            </a:prstGeom>
            <a:ln/>
          </p:spPr>
          <p:style>
            <a:lnRef idx="2">
              <a:schemeClr val="dk1"/>
            </a:lnRef>
            <a:fillRef idx="1">
              <a:schemeClr val="lt1"/>
            </a:fillRef>
            <a:effectRef idx="0">
              <a:schemeClr val="dk1"/>
            </a:effectRef>
            <a:fontRef idx="minor">
              <a:schemeClr val="dk1"/>
            </a:fontRef>
          </p:style>
        </p:pic>
        <p:sp>
          <p:nvSpPr>
            <p:cNvPr id="6" name="TextBox 5"/>
            <p:cNvSpPr txBox="1"/>
            <p:nvPr/>
          </p:nvSpPr>
          <p:spPr>
            <a:xfrm>
              <a:off x="1764723" y="2579369"/>
              <a:ext cx="20955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solidFill>
                    <a:schemeClr val="bg1"/>
                  </a:solidFill>
                  <a:hlinkClick r:id="rId4"/>
                </a:rPr>
                <a:t>Event Editor</a:t>
              </a:r>
              <a:endParaRPr lang="en-US" dirty="0" smtClean="0">
                <a:solidFill>
                  <a:schemeClr val="bg1"/>
                </a:solidFill>
              </a:endParaRPr>
            </a:p>
          </p:txBody>
        </p:sp>
      </p:grpSp>
    </p:spTree>
    <p:extLst>
      <p:ext uri="{BB962C8B-B14F-4D97-AF65-F5344CB8AC3E}">
        <p14:creationId xmlns:p14="http://schemas.microsoft.com/office/powerpoint/2010/main" val="12556483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557139"/>
          </a:xfrm>
        </p:spPr>
        <p:txBody>
          <a:bodyPr>
            <a:normAutofit fontScale="90000"/>
          </a:bodyPr>
          <a:lstStyle/>
          <a:p>
            <a:pPr algn="ctr"/>
            <a:r>
              <a:rPr lang="en-US" dirty="0" smtClean="0"/>
              <a:t>Mobile Apps</a:t>
            </a:r>
            <a:endParaRPr lang="en-US" dirty="0"/>
          </a:p>
        </p:txBody>
      </p:sp>
      <p:sp>
        <p:nvSpPr>
          <p:cNvPr id="3" name="Content Placeholder 2"/>
          <p:cNvSpPr>
            <a:spLocks noGrp="1"/>
          </p:cNvSpPr>
          <p:nvPr>
            <p:ph idx="1"/>
          </p:nvPr>
        </p:nvSpPr>
        <p:spPr>
          <a:xfrm>
            <a:off x="1141412" y="1175657"/>
            <a:ext cx="9905999" cy="2416629"/>
          </a:xfrm>
        </p:spPr>
        <p:txBody>
          <a:bodyPr/>
          <a:lstStyle/>
          <a:p>
            <a:r>
              <a:rPr lang="en-US" dirty="0" smtClean="0"/>
              <a:t>Collect Data on the Go</a:t>
            </a:r>
          </a:p>
          <a:p>
            <a:r>
              <a:rPr lang="en-US" dirty="0" smtClean="0"/>
              <a:t>Offline Editing</a:t>
            </a:r>
          </a:p>
          <a:p>
            <a:r>
              <a:rPr lang="en-US" dirty="0" smtClean="0"/>
              <a:t>Maintain Work Orders </a:t>
            </a:r>
          </a:p>
          <a:p>
            <a:r>
              <a:rPr lang="en-US" dirty="0" smtClean="0"/>
              <a:t>Create Condition Assessments </a:t>
            </a:r>
          </a:p>
          <a:p>
            <a:endParaRPr lang="en-US" dirty="0"/>
          </a:p>
        </p:txBody>
      </p:sp>
      <p:grpSp>
        <p:nvGrpSpPr>
          <p:cNvPr id="7" name="Group 6"/>
          <p:cNvGrpSpPr/>
          <p:nvPr/>
        </p:nvGrpSpPr>
        <p:grpSpPr>
          <a:xfrm>
            <a:off x="7821032" y="1175657"/>
            <a:ext cx="3226379" cy="2034357"/>
            <a:chOff x="1199282" y="4450405"/>
            <a:chExt cx="3226379" cy="2034357"/>
          </a:xfrm>
        </p:grpSpPr>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1199282" y="4819737"/>
              <a:ext cx="3226379" cy="1665025"/>
            </a:xfrm>
            <a:prstGeom prst="rect">
              <a:avLst/>
            </a:prstGeom>
            <a:ln/>
          </p:spPr>
          <p:style>
            <a:lnRef idx="2">
              <a:schemeClr val="dk1"/>
            </a:lnRef>
            <a:fillRef idx="1">
              <a:schemeClr val="lt1"/>
            </a:fillRef>
            <a:effectRef idx="0">
              <a:schemeClr val="dk1"/>
            </a:effectRef>
            <a:fontRef idx="minor">
              <a:schemeClr val="dk1"/>
            </a:fontRef>
          </p:style>
        </p:pic>
        <p:sp>
          <p:nvSpPr>
            <p:cNvPr id="9" name="TextBox 8"/>
            <p:cNvSpPr txBox="1"/>
            <p:nvPr/>
          </p:nvSpPr>
          <p:spPr>
            <a:xfrm>
              <a:off x="1199284" y="4450405"/>
              <a:ext cx="322637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Mobile Apps</a:t>
              </a:r>
              <a:endParaRPr lang="en-US" dirty="0"/>
            </a:p>
          </p:txBody>
        </p:sp>
      </p:grpSp>
      <p:grpSp>
        <p:nvGrpSpPr>
          <p:cNvPr id="14" name="Group 13"/>
          <p:cNvGrpSpPr/>
          <p:nvPr/>
        </p:nvGrpSpPr>
        <p:grpSpPr>
          <a:xfrm>
            <a:off x="1021311" y="3592286"/>
            <a:ext cx="4057260" cy="2161491"/>
            <a:chOff x="1021311" y="3592286"/>
            <a:chExt cx="4057260" cy="2161491"/>
          </a:xfrm>
        </p:grpSpPr>
        <p:sp>
          <p:nvSpPr>
            <p:cNvPr id="10" name="TextBox 9"/>
            <p:cNvSpPr txBox="1"/>
            <p:nvPr/>
          </p:nvSpPr>
          <p:spPr>
            <a:xfrm>
              <a:off x="1021311" y="4830447"/>
              <a:ext cx="4057260" cy="923330"/>
            </a:xfrm>
            <a:prstGeom prst="rect">
              <a:avLst/>
            </a:prstGeom>
            <a:noFill/>
          </p:spPr>
          <p:txBody>
            <a:bodyPr wrap="square" rtlCol="0">
              <a:spAutoFit/>
            </a:bodyPr>
            <a:lstStyle/>
            <a:p>
              <a:pPr algn="ctr"/>
              <a:r>
                <a:rPr lang="en-US" dirty="0" smtClean="0"/>
                <a:t>Collector App</a:t>
              </a:r>
            </a:p>
            <a:p>
              <a:pPr algn="ctr"/>
              <a:r>
                <a:rPr lang="en-US" dirty="0" smtClean="0"/>
                <a:t>ESRI Based </a:t>
              </a:r>
            </a:p>
            <a:p>
              <a:pPr algn="ctr"/>
              <a:r>
                <a:rPr lang="en-US" dirty="0" smtClean="0"/>
                <a:t>Requires County Customization</a:t>
              </a:r>
              <a:endParaRPr lang="en-US" dirty="0"/>
            </a:p>
          </p:txBody>
        </p:sp>
        <p:pic>
          <p:nvPicPr>
            <p:cNvPr id="11" name="Picture 10"/>
            <p:cNvPicPr>
              <a:picLocks noChangeAspect="1"/>
            </p:cNvPicPr>
            <p:nvPr/>
          </p:nvPicPr>
          <p:blipFill>
            <a:blip r:embed="rId3"/>
            <a:stretch>
              <a:fillRect/>
            </a:stretch>
          </p:blipFill>
          <p:spPr>
            <a:xfrm>
              <a:off x="2506076" y="3592286"/>
              <a:ext cx="1087730" cy="1238161"/>
            </a:xfrm>
            <a:prstGeom prst="rect">
              <a:avLst/>
            </a:prstGeom>
          </p:spPr>
        </p:pic>
      </p:grpSp>
      <p:grpSp>
        <p:nvGrpSpPr>
          <p:cNvPr id="15" name="Group 14"/>
          <p:cNvGrpSpPr/>
          <p:nvPr/>
        </p:nvGrpSpPr>
        <p:grpSpPr>
          <a:xfrm>
            <a:off x="4721290" y="3590340"/>
            <a:ext cx="3099742" cy="2163437"/>
            <a:chOff x="4721290" y="3590340"/>
            <a:chExt cx="3099742" cy="2163437"/>
          </a:xfrm>
        </p:grpSpPr>
        <p:pic>
          <p:nvPicPr>
            <p:cNvPr id="12" name="Picture 11" descr="Image result for vueworks mobilevue"/>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5497613" y="3590340"/>
              <a:ext cx="1558309" cy="1242053"/>
            </a:xfrm>
            <a:prstGeom prst="rect">
              <a:avLst/>
            </a:prstGeom>
            <a:noFill/>
            <a:ln>
              <a:noFill/>
            </a:ln>
          </p:spPr>
        </p:pic>
        <p:sp>
          <p:nvSpPr>
            <p:cNvPr id="13" name="TextBox 12"/>
            <p:cNvSpPr txBox="1"/>
            <p:nvPr/>
          </p:nvSpPr>
          <p:spPr>
            <a:xfrm>
              <a:off x="4721290" y="4830447"/>
              <a:ext cx="3099742" cy="923330"/>
            </a:xfrm>
            <a:prstGeom prst="rect">
              <a:avLst/>
            </a:prstGeom>
            <a:noFill/>
          </p:spPr>
          <p:txBody>
            <a:bodyPr wrap="square" rtlCol="0">
              <a:spAutoFit/>
            </a:bodyPr>
            <a:lstStyle/>
            <a:p>
              <a:pPr algn="ctr"/>
              <a:r>
                <a:rPr lang="en-US" dirty="0" err="1" smtClean="0"/>
                <a:t>MobileVue</a:t>
              </a:r>
              <a:endParaRPr lang="en-US" dirty="0" smtClean="0"/>
            </a:p>
            <a:p>
              <a:pPr algn="ctr"/>
              <a:r>
                <a:rPr lang="en-US" dirty="0" smtClean="0"/>
                <a:t>DTS VUEWorks</a:t>
              </a:r>
            </a:p>
            <a:p>
              <a:pPr algn="ctr"/>
              <a:r>
                <a:rPr lang="en-US" dirty="0" smtClean="0"/>
                <a:t>Maintained by CRAB</a:t>
              </a:r>
              <a:endParaRPr lang="en-US" dirty="0"/>
            </a:p>
          </p:txBody>
        </p:sp>
      </p:grpSp>
      <p:pic>
        <p:nvPicPr>
          <p:cNvPr id="16" name="Content Placeholder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21032" y="3590340"/>
            <a:ext cx="3214718" cy="24110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290846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557139"/>
          </a:xfrm>
        </p:spPr>
        <p:txBody>
          <a:bodyPr>
            <a:normAutofit fontScale="90000"/>
          </a:bodyPr>
          <a:lstStyle/>
          <a:p>
            <a:pPr algn="ctr"/>
            <a:r>
              <a:rPr lang="en-US" dirty="0" smtClean="0"/>
              <a:t>Singular </a:t>
            </a:r>
            <a:r>
              <a:rPr lang="en-US" dirty="0" err="1" smtClean="0"/>
              <a:t>DataBase</a:t>
            </a:r>
            <a:endParaRPr lang="en-US" dirty="0"/>
          </a:p>
        </p:txBody>
      </p:sp>
      <p:sp>
        <p:nvSpPr>
          <p:cNvPr id="3" name="Content Placeholder 2"/>
          <p:cNvSpPr>
            <a:spLocks noGrp="1"/>
          </p:cNvSpPr>
          <p:nvPr>
            <p:ph idx="1"/>
          </p:nvPr>
        </p:nvSpPr>
        <p:spPr>
          <a:xfrm>
            <a:off x="1141412" y="1175657"/>
            <a:ext cx="9905999" cy="4615544"/>
          </a:xfrm>
        </p:spPr>
        <p:txBody>
          <a:bodyPr/>
          <a:lstStyle/>
          <a:p>
            <a:r>
              <a:rPr lang="en-US" dirty="0" smtClean="0"/>
              <a:t>Access to the Database</a:t>
            </a:r>
          </a:p>
          <a:p>
            <a:r>
              <a:rPr lang="en-US" dirty="0" smtClean="0"/>
              <a:t>All Tools Point To CRABS Database</a:t>
            </a:r>
          </a:p>
          <a:p>
            <a:r>
              <a:rPr lang="en-US" dirty="0" smtClean="0"/>
              <a:t>Data Uniformity</a:t>
            </a:r>
          </a:p>
          <a:p>
            <a:r>
              <a:rPr lang="en-US" dirty="0" smtClean="0"/>
              <a:t>Quality State Level Reporting </a:t>
            </a:r>
          </a:p>
          <a:p>
            <a:r>
              <a:rPr lang="en-US" dirty="0" smtClean="0"/>
              <a:t>Counties Wont Report Twice! </a:t>
            </a:r>
            <a:endParaRPr lang="en-US" dirty="0"/>
          </a:p>
        </p:txBody>
      </p:sp>
      <p:grpSp>
        <p:nvGrpSpPr>
          <p:cNvPr id="13" name="Group 12"/>
          <p:cNvGrpSpPr/>
          <p:nvPr/>
        </p:nvGrpSpPr>
        <p:grpSpPr>
          <a:xfrm>
            <a:off x="8894618" y="1175657"/>
            <a:ext cx="2152793" cy="2464832"/>
            <a:chOff x="4975167" y="2351809"/>
            <a:chExt cx="1936866" cy="2274332"/>
          </a:xfrm>
        </p:grpSpPr>
        <p:pic>
          <p:nvPicPr>
            <p:cNvPr id="14" name="Picture 13" descr="Related image"/>
            <p:cNvPicPr/>
            <p:nvPr/>
          </p:nvPicPr>
          <p:blipFill>
            <a:blip r:embed="rId2">
              <a:extLst>
                <a:ext uri="{28A0092B-C50C-407E-A947-70E740481C1C}">
                  <a14:useLocalDpi xmlns:a14="http://schemas.microsoft.com/office/drawing/2010/main" val="0"/>
                </a:ext>
              </a:extLst>
            </a:blip>
            <a:srcRect/>
            <a:stretch>
              <a:fillRect/>
            </a:stretch>
          </p:blipFill>
          <p:spPr bwMode="auto">
            <a:xfrm>
              <a:off x="4991100" y="2351809"/>
              <a:ext cx="1905000" cy="1905000"/>
            </a:xfrm>
            <a:prstGeom prst="rect">
              <a:avLst/>
            </a:prstGeom>
            <a:ln/>
          </p:spPr>
          <p:style>
            <a:lnRef idx="2">
              <a:schemeClr val="dk1"/>
            </a:lnRef>
            <a:fillRef idx="1">
              <a:schemeClr val="lt1"/>
            </a:fillRef>
            <a:effectRef idx="0">
              <a:schemeClr val="dk1"/>
            </a:effectRef>
            <a:fontRef idx="minor">
              <a:schemeClr val="dk1"/>
            </a:fontRef>
          </p:style>
        </p:pic>
        <p:sp>
          <p:nvSpPr>
            <p:cNvPr id="15" name="TextBox 14"/>
            <p:cNvSpPr txBox="1"/>
            <p:nvPr/>
          </p:nvSpPr>
          <p:spPr>
            <a:xfrm>
              <a:off x="4975167" y="4256809"/>
              <a:ext cx="193686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CRAB Database</a:t>
              </a:r>
            </a:p>
          </p:txBody>
        </p:sp>
      </p:grpSp>
    </p:spTree>
    <p:extLst>
      <p:ext uri="{BB962C8B-B14F-4D97-AF65-F5344CB8AC3E}">
        <p14:creationId xmlns:p14="http://schemas.microsoft.com/office/powerpoint/2010/main" val="38161248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Data Integration</a:t>
            </a:r>
            <a:endParaRPr lang="en-US" dirty="0"/>
          </a:p>
        </p:txBody>
      </p:sp>
      <p:sp>
        <p:nvSpPr>
          <p:cNvPr id="3" name="Content Placeholder 2"/>
          <p:cNvSpPr>
            <a:spLocks noGrp="1"/>
          </p:cNvSpPr>
          <p:nvPr>
            <p:ph idx="1"/>
          </p:nvPr>
        </p:nvSpPr>
        <p:spPr>
          <a:xfrm>
            <a:off x="1141413" y="2249487"/>
            <a:ext cx="9905999" cy="3541714"/>
          </a:xfrm>
        </p:spPr>
        <p:txBody>
          <a:bodyPr/>
          <a:lstStyle/>
          <a:p>
            <a:pPr marL="0" indent="0" algn="ctr">
              <a:buNone/>
            </a:pPr>
            <a:r>
              <a:rPr lang="en-US" dirty="0" smtClean="0"/>
              <a:t>The GIS-Mo infrastructure can handle connecting to a different database</a:t>
            </a:r>
          </a:p>
          <a:p>
            <a:r>
              <a:rPr lang="en-US" sz="1600" dirty="0" smtClean="0"/>
              <a:t>Maintenance Dist.</a:t>
            </a:r>
          </a:p>
          <a:p>
            <a:r>
              <a:rPr lang="en-US" sz="1600" dirty="0" smtClean="0"/>
              <a:t>Legal Districts </a:t>
            </a:r>
          </a:p>
          <a:p>
            <a:r>
              <a:rPr lang="en-US" sz="1600" dirty="0" smtClean="0"/>
              <a:t>Tax Zones</a:t>
            </a:r>
          </a:p>
          <a:p>
            <a:r>
              <a:rPr lang="en-US" sz="1600" dirty="0" smtClean="0"/>
              <a:t>RID’s</a:t>
            </a:r>
          </a:p>
          <a:p>
            <a:r>
              <a:rPr lang="en-US" sz="1600" dirty="0" err="1" smtClean="0"/>
              <a:t>ArcServer</a:t>
            </a:r>
            <a:r>
              <a:rPr lang="en-US" sz="1600" dirty="0" smtClean="0"/>
              <a:t> REST Services!</a:t>
            </a:r>
            <a:endParaRPr lang="en-US" sz="1600" dirty="0"/>
          </a:p>
          <a:p>
            <a:endParaRPr lang="en-US" dirty="0"/>
          </a:p>
        </p:txBody>
      </p:sp>
      <p:pic>
        <p:nvPicPr>
          <p:cNvPr id="4" name="Picture 3"/>
          <p:cNvPicPr>
            <a:picLocks noChangeAspect="1"/>
          </p:cNvPicPr>
          <p:nvPr/>
        </p:nvPicPr>
        <p:blipFill>
          <a:blip r:embed="rId2"/>
          <a:stretch>
            <a:fillRect/>
          </a:stretch>
        </p:blipFill>
        <p:spPr>
          <a:xfrm>
            <a:off x="5043114" y="2850076"/>
            <a:ext cx="4801148" cy="3620253"/>
          </a:xfrm>
          <a:prstGeom prst="rect">
            <a:avLst/>
          </a:prstGeom>
        </p:spPr>
      </p:pic>
    </p:spTree>
    <p:extLst>
      <p:ext uri="{BB962C8B-B14F-4D97-AF65-F5344CB8AC3E}">
        <p14:creationId xmlns:p14="http://schemas.microsoft.com/office/powerpoint/2010/main" val="11482244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557139"/>
          </a:xfrm>
        </p:spPr>
        <p:txBody>
          <a:bodyPr>
            <a:normAutofit fontScale="90000"/>
          </a:bodyPr>
          <a:lstStyle/>
          <a:p>
            <a:pPr algn="ctr"/>
            <a:r>
              <a:rPr lang="en-US" dirty="0" smtClean="0"/>
              <a:t>Less Work</a:t>
            </a:r>
            <a:endParaRPr lang="en-US" dirty="0"/>
          </a:p>
        </p:txBody>
      </p:sp>
      <p:sp>
        <p:nvSpPr>
          <p:cNvPr id="3" name="Content Placeholder 2"/>
          <p:cNvSpPr>
            <a:spLocks noGrp="1"/>
          </p:cNvSpPr>
          <p:nvPr>
            <p:ph idx="1"/>
          </p:nvPr>
        </p:nvSpPr>
        <p:spPr>
          <a:xfrm>
            <a:off x="1141412" y="1175657"/>
            <a:ext cx="9905999" cy="4615544"/>
          </a:xfrm>
        </p:spPr>
        <p:txBody>
          <a:bodyPr/>
          <a:lstStyle/>
          <a:p>
            <a:r>
              <a:rPr lang="en-US" dirty="0" smtClean="0"/>
              <a:t>More Agile/Responsive to Changes to Database</a:t>
            </a:r>
          </a:p>
          <a:p>
            <a:r>
              <a:rPr lang="en-US" dirty="0" smtClean="0"/>
              <a:t>CRAB Validation and Reporting</a:t>
            </a:r>
          </a:p>
          <a:p>
            <a:pPr lvl="1"/>
            <a:r>
              <a:rPr lang="en-US" dirty="0" smtClean="0"/>
              <a:t>Visual validation </a:t>
            </a:r>
          </a:p>
          <a:p>
            <a:pPr lvl="1"/>
            <a:r>
              <a:rPr lang="en-US" dirty="0" smtClean="0"/>
              <a:t>Reporting Validation</a:t>
            </a:r>
          </a:p>
          <a:p>
            <a:r>
              <a:rPr lang="en-US" dirty="0" smtClean="0"/>
              <a:t>WSDOT Reporting (they report spatially)</a:t>
            </a:r>
          </a:p>
          <a:p>
            <a:pPr lvl="1"/>
            <a:r>
              <a:rPr lang="en-US" dirty="0" smtClean="0"/>
              <a:t>HPMS </a:t>
            </a:r>
          </a:p>
          <a:p>
            <a:pPr lvl="1"/>
            <a:r>
              <a:rPr lang="en-US" dirty="0" smtClean="0"/>
              <a:t>MIRE FDE (all public roads required by 2026)</a:t>
            </a:r>
            <a:endParaRPr lang="en-US" dirty="0"/>
          </a:p>
          <a:p>
            <a:pPr marL="0" lvl="0" indent="0">
              <a:buNone/>
            </a:pPr>
            <a:r>
              <a:rPr lang="en-US" dirty="0" smtClean="0"/>
              <a:t>All of the</a:t>
            </a:r>
            <a:r>
              <a:rPr lang="en-US" baseline="0" dirty="0" smtClean="0"/>
              <a:t> tables will have required fields to </a:t>
            </a:r>
          </a:p>
          <a:p>
            <a:pPr marL="0" lvl="0" indent="0">
              <a:buNone/>
            </a:pPr>
            <a:r>
              <a:rPr lang="en-US" dirty="0"/>
              <a:t>d</a:t>
            </a:r>
            <a:r>
              <a:rPr lang="en-US" baseline="0" dirty="0" smtClean="0"/>
              <a:t>irectly report to State</a:t>
            </a:r>
            <a:r>
              <a:rPr lang="en-US" dirty="0" smtClean="0"/>
              <a:t> and Federal</a:t>
            </a:r>
            <a:r>
              <a:rPr lang="en-US" baseline="0" dirty="0" smtClean="0"/>
              <a:t> agencies</a:t>
            </a:r>
          </a:p>
        </p:txBody>
      </p:sp>
      <p:pic>
        <p:nvPicPr>
          <p:cNvPr id="1026" name="Picture 2" descr="Image result for esri roads and highway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6638" y="1175657"/>
            <a:ext cx="2960774" cy="28511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Related image"/>
          <p:cNvPicPr/>
          <p:nvPr/>
        </p:nvPicPr>
        <p:blipFill>
          <a:blip r:embed="rId3">
            <a:extLst>
              <a:ext uri="{28A0092B-C50C-407E-A947-70E740481C1C}">
                <a14:useLocalDpi xmlns:a14="http://schemas.microsoft.com/office/drawing/2010/main" val="0"/>
              </a:ext>
            </a:extLst>
          </a:blip>
          <a:srcRect/>
          <a:stretch>
            <a:fillRect/>
          </a:stretch>
        </p:blipFill>
        <p:spPr bwMode="auto">
          <a:xfrm>
            <a:off x="8401598" y="4192682"/>
            <a:ext cx="2330854" cy="2155659"/>
          </a:xfrm>
          <a:prstGeom prst="rect">
            <a:avLst/>
          </a:prstGeom>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907137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dirty="0" smtClean="0"/>
              <a:t>Integration/Interoperability Workgroup</a:t>
            </a:r>
          </a:p>
          <a:p>
            <a:pPr lvl="1"/>
            <a:r>
              <a:rPr lang="en-US" dirty="0" smtClean="0"/>
              <a:t>To date: 19 counties with 31 members</a:t>
            </a:r>
          </a:p>
          <a:p>
            <a:r>
              <a:rPr lang="en-US" dirty="0" smtClean="0"/>
              <a:t>Complete Initial </a:t>
            </a:r>
            <a:r>
              <a:rPr lang="en-US" dirty="0"/>
              <a:t>C</a:t>
            </a:r>
            <a:r>
              <a:rPr lang="en-US" dirty="0" smtClean="0"/>
              <a:t>onfiguration</a:t>
            </a:r>
          </a:p>
          <a:p>
            <a:r>
              <a:rPr lang="en-US" dirty="0" smtClean="0"/>
              <a:t>Train County Staff</a:t>
            </a:r>
          </a:p>
          <a:p>
            <a:r>
              <a:rPr lang="en-US" dirty="0" smtClean="0"/>
              <a:t>Migrate Data from Mobility</a:t>
            </a:r>
          </a:p>
          <a:p>
            <a:endParaRPr lang="en-US" dirty="0"/>
          </a:p>
        </p:txBody>
      </p:sp>
    </p:spTree>
    <p:extLst>
      <p:ext uri="{BB962C8B-B14F-4D97-AF65-F5344CB8AC3E}">
        <p14:creationId xmlns:p14="http://schemas.microsoft.com/office/powerpoint/2010/main" val="27029417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ques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6663" y="1313121"/>
            <a:ext cx="9239250" cy="42862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86663" y="287079"/>
            <a:ext cx="9239250" cy="769441"/>
          </a:xfrm>
          <a:prstGeom prst="rect">
            <a:avLst/>
          </a:prstGeom>
          <a:noFill/>
        </p:spPr>
        <p:txBody>
          <a:bodyPr wrap="square" rtlCol="0">
            <a:spAutoFit/>
          </a:bodyPr>
          <a:lstStyle/>
          <a:p>
            <a:r>
              <a:rPr lang="en-US" sz="4400" dirty="0" smtClean="0"/>
              <a:t>How many questions do you have?</a:t>
            </a:r>
            <a:endParaRPr lang="en-US" sz="4400" dirty="0"/>
          </a:p>
        </p:txBody>
      </p:sp>
    </p:spTree>
    <p:extLst>
      <p:ext uri="{BB962C8B-B14F-4D97-AF65-F5344CB8AC3E}">
        <p14:creationId xmlns:p14="http://schemas.microsoft.com/office/powerpoint/2010/main" val="441979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CRAB Mission</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a:t>The mission of the Washington State County Road Administration Board (CRAB) is to preserve and enhance the transportation infrastructure of Washington Counties by providing standards of good practice, fair administration of funding programs, visionary leadership, and integrated, progressive, and </a:t>
            </a:r>
            <a:r>
              <a:rPr lang="en-US" u="sng" dirty="0"/>
              <a:t>professional technical services</a:t>
            </a:r>
            <a:r>
              <a:rPr lang="en-US" dirty="0" smtClean="0"/>
              <a:t>.</a:t>
            </a:r>
          </a:p>
          <a:p>
            <a:pPr marL="0" indent="0">
              <a:buNone/>
            </a:pPr>
            <a:endParaRPr lang="en-US" sz="2200" dirty="0" smtClean="0"/>
          </a:p>
          <a:p>
            <a:pPr marL="0" indent="0">
              <a:buNone/>
            </a:pPr>
            <a:r>
              <a:rPr lang="en-US" sz="2200" dirty="0" smtClean="0">
                <a:hlinkClick r:id="rId3"/>
              </a:rPr>
              <a:t>RCW </a:t>
            </a:r>
            <a:r>
              <a:rPr lang="en-US" sz="2200" dirty="0">
                <a:hlinkClick r:id="rId3"/>
              </a:rPr>
              <a:t>36.78.070 </a:t>
            </a:r>
            <a:r>
              <a:rPr lang="en-US" sz="2200" dirty="0"/>
              <a:t>(4) Advise counties on issues relating to county roads and the safe and efficient movement of people and goods over county roads and assist counties in developing uniform and efficient transportation-related information technology resources;</a:t>
            </a:r>
          </a:p>
          <a:p>
            <a:pPr marL="0" indent="0">
              <a:buNone/>
            </a:pPr>
            <a:endParaRPr lang="en-US" dirty="0"/>
          </a:p>
        </p:txBody>
      </p:sp>
      <p:pic>
        <p:nvPicPr>
          <p:cNvPr id="1028" name="Picture 4" descr="CRAB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14905" y="618518"/>
            <a:ext cx="1295400" cy="866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90855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GIS-Mo is Replacing mobility</a:t>
            </a:r>
            <a:endParaRPr lang="en-US" dirty="0"/>
          </a:p>
        </p:txBody>
      </p:sp>
      <p:sp>
        <p:nvSpPr>
          <p:cNvPr id="3" name="Content Placeholder 2"/>
          <p:cNvSpPr>
            <a:spLocks noGrp="1"/>
          </p:cNvSpPr>
          <p:nvPr>
            <p:ph idx="1"/>
          </p:nvPr>
        </p:nvSpPr>
        <p:spPr/>
        <p:txBody>
          <a:bodyPr/>
          <a:lstStyle/>
          <a:p>
            <a:r>
              <a:rPr lang="en-US" dirty="0" smtClean="0"/>
              <a:t>Mobility</a:t>
            </a:r>
          </a:p>
          <a:p>
            <a:pPr lvl="1"/>
            <a:r>
              <a:rPr lang="en-US" dirty="0" smtClean="0"/>
              <a:t>Desktop Application</a:t>
            </a:r>
          </a:p>
          <a:p>
            <a:pPr lvl="1"/>
            <a:r>
              <a:rPr lang="en-US" dirty="0" smtClean="0"/>
              <a:t>In House </a:t>
            </a:r>
            <a:r>
              <a:rPr lang="en-US" dirty="0"/>
              <a:t>D</a:t>
            </a:r>
            <a:r>
              <a:rPr lang="en-US" dirty="0" smtClean="0"/>
              <a:t>evelopment</a:t>
            </a:r>
          </a:p>
          <a:p>
            <a:pPr lvl="1"/>
            <a:r>
              <a:rPr lang="en-US" dirty="0" smtClean="0"/>
              <a:t>Not Mobile</a:t>
            </a:r>
          </a:p>
          <a:p>
            <a:pPr lvl="1"/>
            <a:r>
              <a:rPr lang="en-US" dirty="0" smtClean="0"/>
              <a:t>NO GIS</a:t>
            </a:r>
          </a:p>
          <a:p>
            <a:r>
              <a:rPr lang="en-US" sz="3200" dirty="0" smtClean="0"/>
              <a:t>Retiring application, </a:t>
            </a:r>
            <a:r>
              <a:rPr lang="en-US" sz="3200" b="1" dirty="0" smtClean="0"/>
              <a:t>but migrating data</a:t>
            </a:r>
            <a:endParaRPr lang="en-US" b="1" dirty="0" smtClean="0"/>
          </a:p>
          <a:p>
            <a:pPr marL="0" indent="0">
              <a:buNone/>
            </a:pPr>
            <a:endParaRPr lang="en-US" dirty="0" smtClean="0"/>
          </a:p>
        </p:txBody>
      </p:sp>
    </p:spTree>
    <p:extLst>
      <p:ext uri="{BB962C8B-B14F-4D97-AF65-F5344CB8AC3E}">
        <p14:creationId xmlns:p14="http://schemas.microsoft.com/office/powerpoint/2010/main" val="40310627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County road assets</a:t>
            </a:r>
            <a:endParaRPr lang="en-US" dirty="0"/>
          </a:p>
        </p:txBody>
      </p:sp>
      <p:sp>
        <p:nvSpPr>
          <p:cNvPr id="3" name="Content Placeholder 2"/>
          <p:cNvSpPr>
            <a:spLocks noGrp="1"/>
          </p:cNvSpPr>
          <p:nvPr>
            <p:ph idx="1"/>
          </p:nvPr>
        </p:nvSpPr>
        <p:spPr/>
        <p:txBody>
          <a:bodyPr/>
          <a:lstStyle/>
          <a:p>
            <a:r>
              <a:rPr lang="en-US" dirty="0" smtClean="0"/>
              <a:t>40k miles of county roads</a:t>
            </a:r>
          </a:p>
          <a:p>
            <a:r>
              <a:rPr lang="en-US" dirty="0" smtClean="0"/>
              <a:t>120k culverts</a:t>
            </a:r>
          </a:p>
          <a:p>
            <a:r>
              <a:rPr lang="en-US" dirty="0" smtClean="0"/>
              <a:t>3400 bridges &gt;= 20 feet</a:t>
            </a:r>
          </a:p>
          <a:p>
            <a:r>
              <a:rPr lang="en-US" dirty="0" smtClean="0"/>
              <a:t>2000 miles of guardrail</a:t>
            </a:r>
          </a:p>
          <a:p>
            <a:r>
              <a:rPr lang="en-US" dirty="0" smtClean="0"/>
              <a:t>300k Sign Posts</a:t>
            </a:r>
          </a:p>
          <a:p>
            <a:r>
              <a:rPr lang="en-US" dirty="0" smtClean="0"/>
              <a:t>Street Lights, Traffic Signals, Storm Systems, Curb Ramps, etc.</a:t>
            </a:r>
          </a:p>
          <a:p>
            <a:endParaRPr lang="en-US" dirty="0"/>
          </a:p>
        </p:txBody>
      </p:sp>
      <p:graphicFrame>
        <p:nvGraphicFramePr>
          <p:cNvPr id="4" name="Content Placeholder 3"/>
          <p:cNvGraphicFramePr>
            <a:graphicFrameLocks/>
          </p:cNvGraphicFramePr>
          <p:nvPr>
            <p:extLst/>
          </p:nvPr>
        </p:nvGraphicFramePr>
        <p:xfrm>
          <a:off x="5647510" y="1145061"/>
          <a:ext cx="6313830" cy="464614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141412" y="5774323"/>
            <a:ext cx="3020379" cy="338554"/>
          </a:xfrm>
          <a:prstGeom prst="rect">
            <a:avLst/>
          </a:prstGeom>
          <a:noFill/>
        </p:spPr>
        <p:txBody>
          <a:bodyPr wrap="none" rtlCol="0">
            <a:spAutoFit/>
          </a:bodyPr>
          <a:lstStyle/>
          <a:p>
            <a:r>
              <a:rPr lang="en-US" sz="1600" dirty="0">
                <a:solidFill>
                  <a:srgbClr val="FF0000"/>
                </a:solidFill>
              </a:rPr>
              <a:t>a</a:t>
            </a:r>
            <a:r>
              <a:rPr lang="en-US" sz="1600" dirty="0" smtClean="0">
                <a:solidFill>
                  <a:srgbClr val="FF0000"/>
                </a:solidFill>
              </a:rPr>
              <a:t>sset quantities are estimates only!</a:t>
            </a:r>
            <a:endParaRPr lang="en-US" sz="1600" dirty="0">
              <a:solidFill>
                <a:srgbClr val="FF0000"/>
              </a:solidFill>
            </a:endParaRPr>
          </a:p>
        </p:txBody>
      </p:sp>
    </p:spTree>
    <p:extLst>
      <p:ext uri="{BB962C8B-B14F-4D97-AF65-F5344CB8AC3E}">
        <p14:creationId xmlns:p14="http://schemas.microsoft.com/office/powerpoint/2010/main" val="23737478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62464"/>
            <a:ext cx="9905998" cy="943791"/>
          </a:xfrm>
        </p:spPr>
        <p:txBody>
          <a:bodyPr/>
          <a:lstStyle/>
          <a:p>
            <a:r>
              <a:rPr lang="en-US" dirty="0" smtClean="0"/>
              <a:t>Target zero</a:t>
            </a:r>
            <a:endParaRPr lang="en-US" dirty="0"/>
          </a:p>
        </p:txBody>
      </p:sp>
      <p:graphicFrame>
        <p:nvGraphicFramePr>
          <p:cNvPr id="4" name="Chart 3"/>
          <p:cNvGraphicFramePr/>
          <p:nvPr>
            <p:extLst>
              <p:ext uri="{D42A27DB-BD31-4B8C-83A1-F6EECF244321}">
                <p14:modId xmlns:p14="http://schemas.microsoft.com/office/powerpoint/2010/main" val="2417726111"/>
              </p:ext>
            </p:extLst>
          </p:nvPr>
        </p:nvGraphicFramePr>
        <p:xfrm>
          <a:off x="1141411" y="1306255"/>
          <a:ext cx="9791632" cy="44286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83574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620796492"/>
              </p:ext>
            </p:extLst>
          </p:nvPr>
        </p:nvGraphicFramePr>
        <p:xfrm>
          <a:off x="1076738" y="1172817"/>
          <a:ext cx="9707218" cy="44692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99958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a:t>
            </a:r>
            <a:endParaRPr lang="en-US" dirty="0"/>
          </a:p>
        </p:txBody>
      </p:sp>
      <p:sp>
        <p:nvSpPr>
          <p:cNvPr id="3" name="Content Placeholder 2"/>
          <p:cNvSpPr>
            <a:spLocks noGrp="1"/>
          </p:cNvSpPr>
          <p:nvPr>
            <p:ph idx="1"/>
          </p:nvPr>
        </p:nvSpPr>
        <p:spPr/>
        <p:txBody>
          <a:bodyPr>
            <a:normAutofit/>
          </a:bodyPr>
          <a:lstStyle/>
          <a:p>
            <a:r>
              <a:rPr lang="en-US" sz="3200" dirty="0" smtClean="0"/>
              <a:t>Washington Traffic Safety Commission</a:t>
            </a:r>
          </a:p>
          <a:p>
            <a:r>
              <a:rPr lang="en-US" sz="3200" dirty="0" smtClean="0"/>
              <a:t>Washington Association of </a:t>
            </a:r>
            <a:r>
              <a:rPr lang="en-US" sz="3200" dirty="0" smtClean="0"/>
              <a:t>Counties</a:t>
            </a:r>
            <a:endParaRPr lang="en-US" sz="3200" dirty="0" smtClean="0"/>
          </a:p>
        </p:txBody>
      </p:sp>
    </p:spTree>
    <p:extLst>
      <p:ext uri="{BB962C8B-B14F-4D97-AF65-F5344CB8AC3E}">
        <p14:creationId xmlns:p14="http://schemas.microsoft.com/office/powerpoint/2010/main" val="113861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configuration</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79517" y="2119312"/>
            <a:ext cx="12097028" cy="3367088"/>
          </a:xfrm>
          <a:prstGeom prst="rect">
            <a:avLst/>
          </a:prstGeom>
        </p:spPr>
      </p:pic>
    </p:spTree>
    <p:extLst>
      <p:ext uri="{BB962C8B-B14F-4D97-AF65-F5344CB8AC3E}">
        <p14:creationId xmlns:p14="http://schemas.microsoft.com/office/powerpoint/2010/main" val="2545480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a:t>
            </a:r>
            <a:endParaRPr lang="en-US" dirty="0"/>
          </a:p>
        </p:txBody>
      </p:sp>
      <p:sp>
        <p:nvSpPr>
          <p:cNvPr id="3" name="Content Placeholder 2"/>
          <p:cNvSpPr>
            <a:spLocks noGrp="1"/>
          </p:cNvSpPr>
          <p:nvPr>
            <p:ph idx="1"/>
          </p:nvPr>
        </p:nvSpPr>
        <p:spPr/>
        <p:txBody>
          <a:bodyPr/>
          <a:lstStyle/>
          <a:p>
            <a:r>
              <a:rPr lang="en-US" dirty="0" smtClean="0"/>
              <a:t>Physical Classroom</a:t>
            </a:r>
          </a:p>
          <a:p>
            <a:r>
              <a:rPr lang="en-US" dirty="0" smtClean="0"/>
              <a:t>Virtual Classroom</a:t>
            </a:r>
            <a:endParaRPr lang="en-US" dirty="0"/>
          </a:p>
        </p:txBody>
      </p:sp>
      <p:pic>
        <p:nvPicPr>
          <p:cNvPr id="4" name="Picture 3"/>
          <p:cNvPicPr>
            <a:picLocks noChangeAspect="1"/>
          </p:cNvPicPr>
          <p:nvPr/>
        </p:nvPicPr>
        <p:blipFill>
          <a:blip r:embed="rId2"/>
          <a:stretch>
            <a:fillRect/>
          </a:stretch>
        </p:blipFill>
        <p:spPr>
          <a:xfrm>
            <a:off x="3929684" y="116234"/>
            <a:ext cx="6809200" cy="6601095"/>
          </a:xfrm>
          <a:prstGeom prst="rect">
            <a:avLst/>
          </a:prstGeom>
        </p:spPr>
      </p:pic>
    </p:spTree>
    <p:extLst>
      <p:ext uri="{BB962C8B-B14F-4D97-AF65-F5344CB8AC3E}">
        <p14:creationId xmlns:p14="http://schemas.microsoft.com/office/powerpoint/2010/main" val="41212417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1289</TotalTime>
  <Words>510</Words>
  <Application>Microsoft Office PowerPoint</Application>
  <PresentationFormat>Widescreen</PresentationFormat>
  <Paragraphs>127</Paragraphs>
  <Slides>19</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Century Gothic</vt:lpstr>
      <vt:lpstr>Trebuchet MS</vt:lpstr>
      <vt:lpstr>Tw Cen MT</vt:lpstr>
      <vt:lpstr>Circuit</vt:lpstr>
      <vt:lpstr>GIS-MO Project</vt:lpstr>
      <vt:lpstr>CRAB Mission</vt:lpstr>
      <vt:lpstr>GIS-Mo is Replacing mobility</vt:lpstr>
      <vt:lpstr>County road assets</vt:lpstr>
      <vt:lpstr>Target zero</vt:lpstr>
      <vt:lpstr>PowerPoint Presentation</vt:lpstr>
      <vt:lpstr>Funding</vt:lpstr>
      <vt:lpstr>Initial configuration</vt:lpstr>
      <vt:lpstr>training</vt:lpstr>
      <vt:lpstr>PowerPoint Presentation</vt:lpstr>
      <vt:lpstr>VUEWorks</vt:lpstr>
      <vt:lpstr>Upload Tool</vt:lpstr>
      <vt:lpstr>Event Editor</vt:lpstr>
      <vt:lpstr>Mobile Apps</vt:lpstr>
      <vt:lpstr>Singular DataBase</vt:lpstr>
      <vt:lpstr>Data Integration</vt:lpstr>
      <vt:lpstr>Less Work</vt:lpstr>
      <vt:lpstr>Next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GIS-MO Project Update</dc:title>
  <dc:creator>Cameron Cole</dc:creator>
  <cp:lastModifiedBy>Eric Hagenlock</cp:lastModifiedBy>
  <cp:revision>52</cp:revision>
  <dcterms:created xsi:type="dcterms:W3CDTF">2019-04-22T17:48:01Z</dcterms:created>
  <dcterms:modified xsi:type="dcterms:W3CDTF">2019-06-19T17:34:35Z</dcterms:modified>
</cp:coreProperties>
</file>